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74" r:id="rId1"/>
  </p:sldMasterIdLst>
  <p:notesMasterIdLst>
    <p:notesMasterId r:id="rId24"/>
  </p:notesMasterIdLst>
  <p:sldIdLst>
    <p:sldId id="280" r:id="rId2"/>
    <p:sldId id="258" r:id="rId3"/>
    <p:sldId id="259" r:id="rId4"/>
    <p:sldId id="260" r:id="rId5"/>
    <p:sldId id="261" r:id="rId6"/>
    <p:sldId id="262" r:id="rId7"/>
    <p:sldId id="263" r:id="rId8"/>
    <p:sldId id="264" r:id="rId9"/>
    <p:sldId id="265"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Lst>
  <p:sldSz cx="14630400" cy="8229600"/>
  <p:notesSz cx="8229600" cy="14630400"/>
  <p:embeddedFontLst>
    <p:embeddedFont>
      <p:font typeface="Barlow Bold" panose="00000800000000000000" pitchFamily="2" charset="-93"/>
      <p:bold r:id="rId25"/>
    </p:embeddedFont>
    <p:embeddedFont>
      <p:font typeface="Montserrat" panose="00000500000000000000" pitchFamily="2" charset="-93"/>
      <p:regular r:id="rId26"/>
      <p:bold r:id="rId2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660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4630400"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724205" y="924560"/>
            <a:ext cx="12938760" cy="4023360"/>
          </a:xfrm>
        </p:spPr>
        <p:txBody>
          <a:bodyPr anchor="b">
            <a:noAutofit/>
          </a:bodyPr>
          <a:lstStyle>
            <a:lvl1pPr algn="l">
              <a:lnSpc>
                <a:spcPct val="80000"/>
              </a:lnSpc>
              <a:defRPr sz="10560" spc="-144" baseline="0">
                <a:solidFill>
                  <a:srgbClr val="FFFFFF"/>
                </a:solidFill>
              </a:defRPr>
            </a:lvl1pPr>
          </a:lstStyle>
          <a:p>
            <a:r>
              <a:rPr lang="vi-VN"/>
              <a:t>Bấm để sửa kiểu tiêu đề Bản cái</a:t>
            </a:r>
            <a:endParaRPr lang="en-US" dirty="0"/>
          </a:p>
        </p:txBody>
      </p:sp>
      <p:sp>
        <p:nvSpPr>
          <p:cNvPr id="3" name="Subtitle 2"/>
          <p:cNvSpPr>
            <a:spLocks noGrp="1"/>
          </p:cNvSpPr>
          <p:nvPr>
            <p:ph type="subTitle" idx="1"/>
          </p:nvPr>
        </p:nvSpPr>
        <p:spPr>
          <a:xfrm>
            <a:off x="801015" y="5048251"/>
            <a:ext cx="11073841" cy="1975104"/>
          </a:xfrm>
        </p:spPr>
        <p:txBody>
          <a:bodyPr>
            <a:normAutofit/>
          </a:bodyPr>
          <a:lstStyle>
            <a:lvl1pPr marL="0" indent="0" algn="l">
              <a:buNone/>
              <a:defRPr sz="3840">
                <a:solidFill>
                  <a:schemeClr val="bg1"/>
                </a:solidFill>
                <a:latin typeface="+mj-lt"/>
              </a:defRPr>
            </a:lvl1pPr>
            <a:lvl2pPr marL="548640" indent="0" algn="ctr">
              <a:buNone/>
              <a:defRPr sz="3360"/>
            </a:lvl2pPr>
            <a:lvl3pPr marL="1097280" indent="0" algn="ctr">
              <a:buNone/>
              <a:defRPr sz="2880"/>
            </a:lvl3pPr>
            <a:lvl4pPr marL="1645920" indent="0" algn="ctr">
              <a:buNone/>
              <a:defRPr sz="2400"/>
            </a:lvl4pPr>
            <a:lvl5pPr marL="2194560" indent="0" algn="ctr">
              <a:buNone/>
              <a:defRPr sz="2400"/>
            </a:lvl5pPr>
            <a:lvl6pPr marL="2743200" indent="0" algn="ctr">
              <a:buNone/>
              <a:defRPr sz="2400"/>
            </a:lvl6pPr>
            <a:lvl7pPr marL="3291840" indent="0" algn="ctr">
              <a:buNone/>
              <a:defRPr sz="2400"/>
            </a:lvl7pPr>
            <a:lvl8pPr marL="3840480" indent="0" algn="ctr">
              <a:buNone/>
              <a:defRPr sz="2400"/>
            </a:lvl8pPr>
            <a:lvl9pPr marL="4389120" indent="0" algn="ctr">
              <a:buNone/>
              <a:defRPr sz="2400"/>
            </a:lvl9pPr>
          </a:lstStyle>
          <a:p>
            <a:r>
              <a:rPr lang="vi-VN"/>
              <a:t>Bấm để chỉnh sửa kiểu tiêu đề phụ của Bản cái</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dirty="0"/>
              <a:pPr/>
              <a:t>7/24/2025</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142639670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Vertical Text Placeholder 2"/>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5F4E5243-F52A-4D37-9694-EB26C6C31910}" type="datetimeFigureOut">
              <a:rPr lang="en-US" dirty="0"/>
              <a:t>7/24/2025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5017113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92740" y="834390"/>
            <a:ext cx="3154680" cy="5760720"/>
          </a:xfrm>
        </p:spPr>
        <p:txBody>
          <a:bodyPr vert="eaVert"/>
          <a:lstStyle/>
          <a:p>
            <a:r>
              <a:rPr lang="vi-VN"/>
              <a:t>Bấm để sửa kiểu tiêu đề Bản cái</a:t>
            </a:r>
            <a:endParaRPr lang="en-US" dirty="0"/>
          </a:p>
        </p:txBody>
      </p:sp>
      <p:sp>
        <p:nvSpPr>
          <p:cNvPr id="3" name="Vertical Text Placeholder 2"/>
          <p:cNvSpPr>
            <a:spLocks noGrp="1"/>
          </p:cNvSpPr>
          <p:nvPr>
            <p:ph type="body" orient="vert" idx="1"/>
          </p:nvPr>
        </p:nvSpPr>
        <p:spPr>
          <a:xfrm>
            <a:off x="925830" y="857251"/>
            <a:ext cx="9281160" cy="6480810"/>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3A77B6E1-634A-48DC-9E8B-D894023267EF}" type="datetimeFigureOut">
              <a:rPr lang="en-US" dirty="0"/>
              <a:t>7/24/2025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53018815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31666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117920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61493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18503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609463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61482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36253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2954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7B2D3E9E-A95C-48F2-B4BF-A71542E0BE9A}" type="datetimeFigureOut">
              <a:rPr lang="en-US" dirty="0"/>
              <a:t>7/24/2025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49062008"/>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8875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10055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1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58221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1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9574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1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3702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1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54143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1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03411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lide 1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70291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Slide 1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90866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lide 2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3995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tle 1"/>
          <p:cNvSpPr>
            <a:spLocks noGrp="1"/>
          </p:cNvSpPr>
          <p:nvPr>
            <p:ph type="title"/>
          </p:nvPr>
        </p:nvSpPr>
        <p:spPr>
          <a:xfrm>
            <a:off x="724205" y="920903"/>
            <a:ext cx="12936931" cy="4027018"/>
          </a:xfrm>
        </p:spPr>
        <p:txBody>
          <a:bodyPr anchor="b">
            <a:normAutofit/>
          </a:bodyPr>
          <a:lstStyle>
            <a:lvl1pPr>
              <a:lnSpc>
                <a:spcPct val="80000"/>
              </a:lnSpc>
              <a:defRPr sz="10560" b="0" baseline="0">
                <a:solidFill>
                  <a:schemeClr val="accent1"/>
                </a:solidFill>
              </a:defRPr>
            </a:lvl1pPr>
          </a:lstStyle>
          <a:p>
            <a:r>
              <a:rPr lang="vi-VN"/>
              <a:t>Bấm để sửa kiểu tiêu đề Bản cái</a:t>
            </a:r>
            <a:endParaRPr lang="en-US" dirty="0"/>
          </a:p>
        </p:txBody>
      </p:sp>
      <p:sp>
        <p:nvSpPr>
          <p:cNvPr id="3" name="Text Placeholder 2"/>
          <p:cNvSpPr>
            <a:spLocks noGrp="1"/>
          </p:cNvSpPr>
          <p:nvPr>
            <p:ph type="body" idx="1"/>
          </p:nvPr>
        </p:nvSpPr>
        <p:spPr>
          <a:xfrm>
            <a:off x="801015" y="5045051"/>
            <a:ext cx="11071555" cy="1975104"/>
          </a:xfrm>
        </p:spPr>
        <p:txBody>
          <a:bodyPr anchor="t">
            <a:normAutofit/>
          </a:bodyPr>
          <a:lstStyle>
            <a:lvl1pPr marL="0" indent="0">
              <a:buNone/>
              <a:defRPr sz="3840">
                <a:solidFill>
                  <a:schemeClr val="tx1"/>
                </a:solidFill>
                <a:latin typeface="+mj-lt"/>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5586B75A-687E-405C-8A0B-8D00578BA2C3}" type="datetimeFigureOut">
              <a:rPr lang="en-US" dirty="0"/>
              <a:pPr/>
              <a:t>7/24/2025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2842675751"/>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Slide 2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69020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Slide 2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28818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Slide 2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8961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Slide 2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3783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sz="half" idx="1"/>
          </p:nvPr>
        </p:nvSpPr>
        <p:spPr>
          <a:xfrm>
            <a:off x="811987" y="2397761"/>
            <a:ext cx="5596128" cy="4520794"/>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Content Placeholder 3"/>
          <p:cNvSpPr>
            <a:spLocks noGrp="1"/>
          </p:cNvSpPr>
          <p:nvPr>
            <p:ph sz="half" idx="2"/>
          </p:nvPr>
        </p:nvSpPr>
        <p:spPr>
          <a:xfrm>
            <a:off x="7213596" y="2397761"/>
            <a:ext cx="5596128" cy="4520794"/>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Date Placeholder 4"/>
          <p:cNvSpPr>
            <a:spLocks noGrp="1"/>
          </p:cNvSpPr>
          <p:nvPr>
            <p:ph type="dt" sz="half" idx="10"/>
          </p:nvPr>
        </p:nvSpPr>
        <p:spPr/>
        <p:txBody>
          <a:bodyPr/>
          <a:lstStyle/>
          <a:p>
            <a:fld id="{F12952B5-7A2F-4CC8-B7CE-9234E21C2837}" type="datetimeFigureOut">
              <a:rPr lang="en-US" dirty="0"/>
              <a:t>7/24/2025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7058311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vi-VN"/>
              <a:t>Bấm để sửa kiểu tiêu đề Bản cái</a:t>
            </a:r>
            <a:endParaRPr lang="en-US" dirty="0"/>
          </a:p>
        </p:txBody>
      </p:sp>
      <p:sp>
        <p:nvSpPr>
          <p:cNvPr id="3" name="Text Placeholder 2"/>
          <p:cNvSpPr>
            <a:spLocks noGrp="1"/>
          </p:cNvSpPr>
          <p:nvPr>
            <p:ph type="body" idx="1"/>
          </p:nvPr>
        </p:nvSpPr>
        <p:spPr>
          <a:xfrm>
            <a:off x="811987" y="2448560"/>
            <a:ext cx="5596128" cy="868080"/>
          </a:xfrm>
        </p:spPr>
        <p:txBody>
          <a:bodyPr anchor="ctr">
            <a:normAutofit/>
          </a:bodyPr>
          <a:lstStyle>
            <a:lvl1pPr marL="0" indent="0">
              <a:buNone/>
              <a:defRPr sz="2640" b="0" cap="all" baseline="0">
                <a:solidFill>
                  <a:schemeClr val="tx1">
                    <a:lumMod val="85000"/>
                    <a:lumOff val="15000"/>
                  </a:schemeClr>
                </a:solidFill>
                <a:latin typeface="+mj-lt"/>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vi-VN"/>
              <a:t>Bấm để chỉnh sửa kiểu văn bản của Bản cái</a:t>
            </a:r>
          </a:p>
        </p:txBody>
      </p:sp>
      <p:sp>
        <p:nvSpPr>
          <p:cNvPr id="4" name="Content Placeholder 3"/>
          <p:cNvSpPr>
            <a:spLocks noGrp="1"/>
          </p:cNvSpPr>
          <p:nvPr>
            <p:ph sz="half" idx="2"/>
          </p:nvPr>
        </p:nvSpPr>
        <p:spPr>
          <a:xfrm>
            <a:off x="811987" y="3303701"/>
            <a:ext cx="5596128" cy="3840480"/>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Text Placeholder 4"/>
          <p:cNvSpPr>
            <a:spLocks noGrp="1"/>
          </p:cNvSpPr>
          <p:nvPr>
            <p:ph type="body" sz="quarter" idx="3"/>
          </p:nvPr>
        </p:nvSpPr>
        <p:spPr>
          <a:xfrm>
            <a:off x="7209130" y="2446122"/>
            <a:ext cx="5596128" cy="866851"/>
          </a:xfrm>
        </p:spPr>
        <p:txBody>
          <a:bodyPr anchor="ctr">
            <a:normAutofit/>
          </a:bodyPr>
          <a:lstStyle>
            <a:lvl1pPr marL="0" indent="0">
              <a:buNone/>
              <a:defRPr sz="2640" b="0" cap="all" baseline="0">
                <a:solidFill>
                  <a:schemeClr val="tx1">
                    <a:lumMod val="85000"/>
                    <a:lumOff val="15000"/>
                  </a:schemeClr>
                </a:solidFill>
                <a:latin typeface="+mj-lt"/>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vi-VN"/>
              <a:t>Bấm để chỉnh sửa kiểu văn bản của Bản cái</a:t>
            </a:r>
          </a:p>
        </p:txBody>
      </p:sp>
      <p:sp>
        <p:nvSpPr>
          <p:cNvPr id="6" name="Content Placeholder 5"/>
          <p:cNvSpPr>
            <a:spLocks noGrp="1"/>
          </p:cNvSpPr>
          <p:nvPr>
            <p:ph sz="quarter" idx="4"/>
          </p:nvPr>
        </p:nvSpPr>
        <p:spPr>
          <a:xfrm>
            <a:off x="7209130" y="3301188"/>
            <a:ext cx="5596128" cy="3840480"/>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7" name="Date Placeholder 6"/>
          <p:cNvSpPr>
            <a:spLocks noGrp="1"/>
          </p:cNvSpPr>
          <p:nvPr>
            <p:ph type="dt" sz="half" idx="10"/>
          </p:nvPr>
        </p:nvSpPr>
        <p:spPr/>
        <p:txBody>
          <a:bodyPr/>
          <a:lstStyle/>
          <a:p>
            <a:fld id="{CE1DA07A-9201-4B4B-BAF2-015AFA30F520}" type="datetimeFigureOut">
              <a:rPr lang="en-US" dirty="0"/>
              <a:t>7/24/2025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07185086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vi-VN"/>
              <a:t>Bấm để sửa kiểu tiêu đề Bản cái</a:t>
            </a:r>
            <a:endParaRPr lang="en-US" dirty="0"/>
          </a:p>
        </p:txBody>
      </p:sp>
      <p:sp>
        <p:nvSpPr>
          <p:cNvPr id="3" name="Date Placeholder 2"/>
          <p:cNvSpPr>
            <a:spLocks noGrp="1"/>
          </p:cNvSpPr>
          <p:nvPr>
            <p:ph type="dt" sz="half" idx="10"/>
          </p:nvPr>
        </p:nvSpPr>
        <p:spPr/>
        <p:txBody>
          <a:bodyPr/>
          <a:lstStyle/>
          <a:p>
            <a:fld id="{73D7E00A-486F-4252-8B1D-E32645521F49}" type="datetimeFigureOut">
              <a:rPr lang="en-US" dirty="0"/>
              <a:t>7/24/2025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66495332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dirty="0"/>
              <a:t>7/24/2025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76814386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Rectangle 1"/>
          <p:cNvSpPr/>
          <p:nvPr/>
        </p:nvSpPr>
        <p:spPr>
          <a:xfrm>
            <a:off x="9144000" y="0"/>
            <a:ext cx="5486400"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9913685" y="650738"/>
            <a:ext cx="4059936" cy="2304288"/>
          </a:xfrm>
        </p:spPr>
        <p:txBody>
          <a:bodyPr anchor="b">
            <a:noAutofit/>
          </a:bodyPr>
          <a:lstStyle>
            <a:lvl1pPr>
              <a:lnSpc>
                <a:spcPct val="85000"/>
              </a:lnSpc>
              <a:defRPr sz="4800">
                <a:solidFill>
                  <a:srgbClr val="FFFFFF"/>
                </a:solidFill>
              </a:defRPr>
            </a:lvl1pPr>
          </a:lstStyle>
          <a:p>
            <a:r>
              <a:rPr lang="vi-VN"/>
              <a:t>Bấm để sửa kiểu tiêu đề Bản cái</a:t>
            </a:r>
            <a:endParaRPr lang="en-US" dirty="0"/>
          </a:p>
        </p:txBody>
      </p:sp>
      <p:sp>
        <p:nvSpPr>
          <p:cNvPr id="3" name="Content Placeholder 2"/>
          <p:cNvSpPr>
            <a:spLocks noGrp="1"/>
          </p:cNvSpPr>
          <p:nvPr>
            <p:ph idx="1"/>
          </p:nvPr>
        </p:nvSpPr>
        <p:spPr>
          <a:xfrm>
            <a:off x="914400" y="914400"/>
            <a:ext cx="7315200" cy="548640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Text Placeholder 3"/>
          <p:cNvSpPr>
            <a:spLocks noGrp="1"/>
          </p:cNvSpPr>
          <p:nvPr>
            <p:ph type="body" sz="half" idx="2"/>
          </p:nvPr>
        </p:nvSpPr>
        <p:spPr>
          <a:xfrm>
            <a:off x="9931178" y="3014176"/>
            <a:ext cx="4078224" cy="3752384"/>
          </a:xfrm>
        </p:spPr>
        <p:txBody>
          <a:bodyPr>
            <a:normAutofit/>
          </a:bodyPr>
          <a:lstStyle>
            <a:lvl1pPr marL="0" marR="0" indent="0" algn="l" defTabSz="1097280" rtl="0" eaLnBrk="1" fontAlgn="auto" latinLnBrk="0" hangingPunct="1">
              <a:lnSpc>
                <a:spcPct val="100000"/>
              </a:lnSpc>
              <a:spcBef>
                <a:spcPts val="1440"/>
              </a:spcBef>
              <a:spcAft>
                <a:spcPts val="0"/>
              </a:spcAft>
              <a:buClrTx/>
              <a:buSzTx/>
              <a:buFontTx/>
              <a:buNone/>
              <a:tabLst/>
              <a:defRPr sz="2160">
                <a:solidFill>
                  <a:srgbClr val="262626"/>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marL="0" marR="0" lvl="0" indent="0" algn="l" defTabSz="1097280" rtl="0" eaLnBrk="1" fontAlgn="auto" latinLnBrk="0" hangingPunct="1">
              <a:lnSpc>
                <a:spcPct val="100000"/>
              </a:lnSpc>
              <a:spcBef>
                <a:spcPts val="1680"/>
              </a:spcBef>
              <a:spcAft>
                <a:spcPts val="0"/>
              </a:spcAft>
              <a:buClrTx/>
              <a:buSzTx/>
              <a:buFontTx/>
              <a:buNone/>
              <a:tabLst/>
              <a:defRPr/>
            </a:pPr>
            <a:r>
              <a:rPr lang="vi-VN"/>
              <a:t>Bấm để chỉnh sửa kiểu văn bản của Bản cái</a:t>
            </a:r>
          </a:p>
        </p:txBody>
      </p:sp>
      <p:sp>
        <p:nvSpPr>
          <p:cNvPr id="5" name="Date Placeholder 4"/>
          <p:cNvSpPr>
            <a:spLocks noGrp="1"/>
          </p:cNvSpPr>
          <p:nvPr>
            <p:ph type="dt" sz="half" idx="10"/>
          </p:nvPr>
        </p:nvSpPr>
        <p:spPr/>
        <p:txBody>
          <a:bodyPr/>
          <a:lstStyle/>
          <a:p>
            <a:fld id="{AF6E2C9B-5FA2-460D-9BE7-B0812FC2A6FF}" type="datetimeFigureOut">
              <a:rPr lang="en-US" dirty="0"/>
              <a:t>7/24/2025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31000281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79069" y="6502401"/>
            <a:ext cx="12936931" cy="735940"/>
          </a:xfrm>
        </p:spPr>
        <p:txBody>
          <a:bodyPr anchor="b">
            <a:normAutofit/>
          </a:bodyPr>
          <a:lstStyle>
            <a:lvl1pPr>
              <a:defRPr sz="3840" b="0">
                <a:solidFill>
                  <a:srgbClr val="FFFFFF"/>
                </a:solidFill>
              </a:defRPr>
            </a:lvl1pPr>
          </a:lstStyle>
          <a:p>
            <a:r>
              <a:rPr lang="vi-VN"/>
              <a:t>Bấm để sửa kiểu tiêu đề Bản cái</a:t>
            </a:r>
            <a:endParaRPr lang="en-US" dirty="0"/>
          </a:p>
        </p:txBody>
      </p:sp>
      <p:sp>
        <p:nvSpPr>
          <p:cNvPr id="3" name="Picture Placeholder 2"/>
          <p:cNvSpPr>
            <a:spLocks noGrp="1" noChangeAspect="1"/>
          </p:cNvSpPr>
          <p:nvPr>
            <p:ph type="pic" idx="1"/>
          </p:nvPr>
        </p:nvSpPr>
        <p:spPr>
          <a:xfrm>
            <a:off x="0" y="0"/>
            <a:ext cx="14630400" cy="6397142"/>
          </a:xfrm>
          <a:solidFill>
            <a:schemeClr val="accent1">
              <a:lumMod val="40000"/>
              <a:lumOff val="60000"/>
            </a:schemeClr>
          </a:solidFill>
        </p:spPr>
        <p:txBody>
          <a:bodyPr anchor="t"/>
          <a:lstStyle>
            <a:lvl1pPr marL="0" indent="0" algn="ctr">
              <a:spcBef>
                <a:spcPts val="960"/>
              </a:spcBef>
              <a:buNone/>
              <a:defRPr sz="3840">
                <a:solidFill>
                  <a:schemeClr val="tx1">
                    <a:lumMod val="75000"/>
                    <a:lumOff val="25000"/>
                  </a:schemeClr>
                </a:solidFill>
              </a:defRPr>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vi-VN"/>
              <a:t>Bấm biểu tượng để thêm hình ảnh</a:t>
            </a:r>
            <a:endParaRPr lang="en-US" dirty="0"/>
          </a:p>
        </p:txBody>
      </p:sp>
      <p:sp>
        <p:nvSpPr>
          <p:cNvPr id="4" name="Text Placeholder 3"/>
          <p:cNvSpPr>
            <a:spLocks noGrp="1"/>
          </p:cNvSpPr>
          <p:nvPr>
            <p:ph type="body" sz="half" idx="2"/>
          </p:nvPr>
        </p:nvSpPr>
        <p:spPr>
          <a:xfrm>
            <a:off x="811987" y="7091682"/>
            <a:ext cx="11075213" cy="640080"/>
          </a:xfrm>
        </p:spPr>
        <p:txBody>
          <a:bodyPr>
            <a:normAutofit/>
          </a:bodyPr>
          <a:lstStyle>
            <a:lvl1pPr marL="0" indent="0">
              <a:lnSpc>
                <a:spcPct val="90000"/>
              </a:lnSpc>
              <a:buNone/>
              <a:defRPr sz="1680">
                <a:solidFill>
                  <a:srgbClr val="262626"/>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vi-VN"/>
              <a:t>Bấm để chỉnh sửa kiểu văn bản của Bản cái</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dirty="0"/>
              <a:pPr/>
              <a:t>7/24/2025</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3308565716"/>
      </p:ext>
    </p:extLst>
  </p:cSld>
  <p:clrMapOvr>
    <a:overrideClrMapping bg1="lt1" tx1="dk1" bg2="lt2" tx2="dk2" accent1="accent1" accent2="accent2" accent3="accent3" accent4="accent4" accent5="accent5" accent6="accent6" hlink="hlink" folHlink="folHlink"/>
  </p:clrMapOvr>
  <p:hf sldNum="0"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88669" y="599439"/>
            <a:ext cx="12927330" cy="1989838"/>
          </a:xfrm>
          <a:prstGeom prst="rect">
            <a:avLst/>
          </a:prstGeom>
        </p:spPr>
        <p:txBody>
          <a:bodyPr vert="horz" lIns="91440" tIns="45720" rIns="91440" bIns="45720" rtlCol="0" anchor="ctr">
            <a:normAutofit/>
          </a:bodyPr>
          <a:lstStyle/>
          <a:p>
            <a:r>
              <a:rPr lang="vi-VN"/>
              <a:t>Bấm để sửa kiểu tiêu đề Bản cái</a:t>
            </a:r>
            <a:endParaRPr lang="en-US" dirty="0"/>
          </a:p>
        </p:txBody>
      </p:sp>
      <p:sp>
        <p:nvSpPr>
          <p:cNvPr id="3" name="Text Placeholder 2"/>
          <p:cNvSpPr>
            <a:spLocks noGrp="1"/>
          </p:cNvSpPr>
          <p:nvPr>
            <p:ph type="body" idx="1"/>
          </p:nvPr>
        </p:nvSpPr>
        <p:spPr>
          <a:xfrm>
            <a:off x="811988" y="2414017"/>
            <a:ext cx="12904470" cy="4519422"/>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2"/>
          </p:nvPr>
        </p:nvSpPr>
        <p:spPr>
          <a:xfrm>
            <a:off x="822960" y="7694936"/>
            <a:ext cx="4937760" cy="274320"/>
          </a:xfrm>
          <a:prstGeom prst="rect">
            <a:avLst/>
          </a:prstGeom>
        </p:spPr>
        <p:txBody>
          <a:bodyPr vert="horz" lIns="91440" tIns="45720" rIns="91440" bIns="45720" rtlCol="0" anchor="ctr"/>
          <a:lstStyle>
            <a:lvl1pPr algn="l">
              <a:defRPr sz="1140">
                <a:solidFill>
                  <a:schemeClr val="tx1">
                    <a:alpha val="80000"/>
                  </a:schemeClr>
                </a:solidFill>
              </a:defRPr>
            </a:lvl1pPr>
          </a:lstStyle>
          <a:p>
            <a:fld id="{5586B75A-687E-405C-8A0B-8D00578BA2C3}" type="datetimeFigureOut">
              <a:rPr lang="en-US" dirty="0"/>
              <a:pPr/>
              <a:t>7/24/2025</a:t>
            </a:fld>
            <a:endParaRPr lang="en-US" dirty="0"/>
          </a:p>
        </p:txBody>
      </p:sp>
      <p:sp>
        <p:nvSpPr>
          <p:cNvPr id="5" name="Footer Placeholder 4"/>
          <p:cNvSpPr>
            <a:spLocks noGrp="1"/>
          </p:cNvSpPr>
          <p:nvPr>
            <p:ph type="ftr" sz="quarter" idx="3"/>
          </p:nvPr>
        </p:nvSpPr>
        <p:spPr>
          <a:xfrm>
            <a:off x="822960" y="7865636"/>
            <a:ext cx="6035040" cy="274320"/>
          </a:xfrm>
          <a:prstGeom prst="rect">
            <a:avLst/>
          </a:prstGeom>
        </p:spPr>
        <p:txBody>
          <a:bodyPr vert="horz" lIns="91440" tIns="45720" rIns="91440" bIns="45720" rtlCol="0" anchor="ctr"/>
          <a:lstStyle>
            <a:lvl1pPr algn="l">
              <a:defRPr sz="114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10516711" y="7051695"/>
            <a:ext cx="3511296" cy="1676447"/>
          </a:xfrm>
          <a:prstGeom prst="rect">
            <a:avLst/>
          </a:prstGeom>
        </p:spPr>
        <p:txBody>
          <a:bodyPr vert="horz" lIns="91440" tIns="45720" rIns="91440" bIns="45720" rtlCol="0" anchor="b"/>
          <a:lstStyle>
            <a:lvl1pPr algn="r">
              <a:defRPr sz="12360" b="0">
                <a:ln>
                  <a:noFill/>
                </a:ln>
                <a:solidFill>
                  <a:schemeClr val="accent1">
                    <a:alpha val="25000"/>
                  </a:schemeClr>
                </a:solidFill>
                <a:latin typeface="+mj-lt"/>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1309218802"/>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7" r:id="rId21"/>
    <p:sldLayoutId id="2147483698" r:id="rId22"/>
    <p:sldLayoutId id="2147483699" r:id="rId23"/>
    <p:sldLayoutId id="2147483700" r:id="rId24"/>
    <p:sldLayoutId id="2147483701" r:id="rId25"/>
    <p:sldLayoutId id="2147483702" r:id="rId26"/>
    <p:sldLayoutId id="2147483703" r:id="rId27"/>
    <p:sldLayoutId id="2147483704" r:id="rId28"/>
    <p:sldLayoutId id="2147483705" r:id="rId29"/>
    <p:sldLayoutId id="2147483706" r:id="rId30"/>
    <p:sldLayoutId id="2147483707" r:id="rId31"/>
    <p:sldLayoutId id="2147483708" r:id="rId32"/>
    <p:sldLayoutId id="2147483709" r:id="rId33"/>
  </p:sldLayoutIdLst>
  <p:hf sldNum="0" hdr="0" ftr="0" dt="0"/>
  <p:txStyles>
    <p:titleStyle>
      <a:lvl1pPr algn="l" defTabSz="1097280" rtl="0" eaLnBrk="1" latinLnBrk="0" hangingPunct="1">
        <a:lnSpc>
          <a:spcPct val="85000"/>
        </a:lnSpc>
        <a:spcBef>
          <a:spcPct val="0"/>
        </a:spcBef>
        <a:buNone/>
        <a:defRPr sz="6480" kern="1200" spc="-144" baseline="0">
          <a:solidFill>
            <a:schemeClr val="accent1"/>
          </a:solidFill>
          <a:latin typeface="+mj-lt"/>
          <a:ea typeface="+mj-ea"/>
          <a:cs typeface="+mj-cs"/>
        </a:defRPr>
      </a:lvl1pPr>
    </p:titleStyle>
    <p:bodyStyle>
      <a:lvl1pPr marL="109728" indent="-109728" algn="l" defTabSz="1097280" rtl="0" eaLnBrk="1" latinLnBrk="0" hangingPunct="1">
        <a:lnSpc>
          <a:spcPct val="85000"/>
        </a:lnSpc>
        <a:spcBef>
          <a:spcPts val="1560"/>
        </a:spcBef>
        <a:buFont typeface="Arial" pitchFamily="34" charset="0"/>
        <a:buChar char=" "/>
        <a:defRPr sz="2880" kern="1200">
          <a:solidFill>
            <a:schemeClr val="tx1">
              <a:lumMod val="85000"/>
              <a:lumOff val="15000"/>
            </a:schemeClr>
          </a:solidFill>
          <a:latin typeface="+mn-lt"/>
          <a:ea typeface="+mn-ea"/>
          <a:cs typeface="+mn-cs"/>
        </a:defRPr>
      </a:lvl1pPr>
      <a:lvl2pPr marL="416966" indent="-411480" algn="l" defTabSz="1097280" rtl="0" eaLnBrk="1" latinLnBrk="0" hangingPunct="1">
        <a:lnSpc>
          <a:spcPct val="85000"/>
        </a:lnSpc>
        <a:spcBef>
          <a:spcPts val="720"/>
        </a:spcBef>
        <a:buFont typeface="Arial" pitchFamily="34" charset="0"/>
        <a:buChar char=" "/>
        <a:defRPr sz="2880" kern="1200">
          <a:solidFill>
            <a:schemeClr val="tx1">
              <a:lumMod val="85000"/>
              <a:lumOff val="15000"/>
            </a:schemeClr>
          </a:solidFill>
          <a:latin typeface="+mn-lt"/>
          <a:ea typeface="+mn-ea"/>
          <a:cs typeface="+mn-cs"/>
        </a:defRPr>
      </a:lvl2pPr>
      <a:lvl3pPr marL="658368" indent="-658368" algn="l" defTabSz="1097280" rtl="0" eaLnBrk="1" latinLnBrk="0" hangingPunct="1">
        <a:lnSpc>
          <a:spcPct val="85000"/>
        </a:lnSpc>
        <a:spcBef>
          <a:spcPts val="720"/>
        </a:spcBef>
        <a:buFont typeface="Arial" pitchFamily="34" charset="0"/>
        <a:buChar char=" "/>
        <a:defRPr sz="2400" i="1" kern="1200">
          <a:solidFill>
            <a:schemeClr val="tx1">
              <a:lumMod val="85000"/>
              <a:lumOff val="15000"/>
            </a:schemeClr>
          </a:solidFill>
          <a:latin typeface="+mn-lt"/>
          <a:ea typeface="+mn-ea"/>
          <a:cs typeface="+mn-cs"/>
        </a:defRPr>
      </a:lvl3pPr>
      <a:lvl4pPr marL="987552" indent="-987552" algn="l" defTabSz="1097280" rtl="0" eaLnBrk="1" latinLnBrk="0" hangingPunct="1">
        <a:lnSpc>
          <a:spcPct val="85000"/>
        </a:lnSpc>
        <a:spcBef>
          <a:spcPts val="720"/>
        </a:spcBef>
        <a:buFont typeface="Arial" pitchFamily="34" charset="0"/>
        <a:buChar char=" "/>
        <a:defRPr sz="2160" kern="1200">
          <a:solidFill>
            <a:schemeClr val="tx1">
              <a:lumMod val="85000"/>
              <a:lumOff val="15000"/>
            </a:schemeClr>
          </a:solidFill>
          <a:latin typeface="+mn-lt"/>
          <a:ea typeface="+mn-ea"/>
          <a:cs typeface="+mn-cs"/>
        </a:defRPr>
      </a:lvl4pPr>
      <a:lvl5pPr marL="1316736" indent="-1316736" algn="l" defTabSz="1097280" rtl="0" eaLnBrk="1" latinLnBrk="0" hangingPunct="1">
        <a:lnSpc>
          <a:spcPct val="85000"/>
        </a:lnSpc>
        <a:spcBef>
          <a:spcPts val="720"/>
        </a:spcBef>
        <a:buFont typeface="Arial" pitchFamily="34" charset="0"/>
        <a:buChar char=" "/>
        <a:defRPr sz="2160" kern="1200">
          <a:solidFill>
            <a:schemeClr val="tx1">
              <a:lumMod val="85000"/>
              <a:lumOff val="15000"/>
            </a:schemeClr>
          </a:solidFill>
          <a:latin typeface="+mn-lt"/>
          <a:ea typeface="+mn-ea"/>
          <a:cs typeface="+mn-cs"/>
        </a:defRPr>
      </a:lvl5pPr>
      <a:lvl6pPr marL="1440000" indent="-274320" algn="l" defTabSz="1097280" rtl="0" eaLnBrk="1" latinLnBrk="0" hangingPunct="1">
        <a:lnSpc>
          <a:spcPct val="85000"/>
        </a:lnSpc>
        <a:spcBef>
          <a:spcPts val="720"/>
        </a:spcBef>
        <a:buFont typeface="Arial" pitchFamily="34" charset="0"/>
        <a:buChar char=" "/>
        <a:defRPr sz="2160" kern="1200">
          <a:solidFill>
            <a:schemeClr val="tx1">
              <a:lumMod val="85000"/>
              <a:lumOff val="15000"/>
            </a:schemeClr>
          </a:solidFill>
          <a:latin typeface="+mn-lt"/>
          <a:ea typeface="+mn-ea"/>
          <a:cs typeface="+mn-cs"/>
        </a:defRPr>
      </a:lvl6pPr>
      <a:lvl7pPr marL="1680000" indent="-274320" algn="l" defTabSz="1097280" rtl="0" eaLnBrk="1" latinLnBrk="0" hangingPunct="1">
        <a:lnSpc>
          <a:spcPct val="85000"/>
        </a:lnSpc>
        <a:spcBef>
          <a:spcPts val="720"/>
        </a:spcBef>
        <a:buFont typeface="Arial" pitchFamily="34" charset="0"/>
        <a:buChar char=" "/>
        <a:defRPr sz="2160" kern="1200">
          <a:solidFill>
            <a:schemeClr val="tx1">
              <a:lumMod val="85000"/>
              <a:lumOff val="15000"/>
            </a:schemeClr>
          </a:solidFill>
          <a:latin typeface="+mn-lt"/>
          <a:ea typeface="+mn-ea"/>
          <a:cs typeface="+mn-cs"/>
        </a:defRPr>
      </a:lvl7pPr>
      <a:lvl8pPr marL="1920000" indent="-274320" algn="l" defTabSz="1097280" rtl="0" eaLnBrk="1" latinLnBrk="0" hangingPunct="1">
        <a:lnSpc>
          <a:spcPct val="85000"/>
        </a:lnSpc>
        <a:spcBef>
          <a:spcPts val="720"/>
        </a:spcBef>
        <a:buFont typeface="Arial" pitchFamily="34" charset="0"/>
        <a:buChar char=" "/>
        <a:defRPr sz="2160" kern="1200">
          <a:solidFill>
            <a:schemeClr val="tx1">
              <a:lumMod val="85000"/>
              <a:lumOff val="15000"/>
            </a:schemeClr>
          </a:solidFill>
          <a:latin typeface="+mn-lt"/>
          <a:ea typeface="+mn-ea"/>
          <a:cs typeface="+mn-cs"/>
        </a:defRPr>
      </a:lvl8pPr>
      <a:lvl9pPr marL="2160000" indent="-274320" algn="l" defTabSz="1097280" rtl="0" eaLnBrk="1" latinLnBrk="0" hangingPunct="1">
        <a:lnSpc>
          <a:spcPct val="85000"/>
        </a:lnSpc>
        <a:spcBef>
          <a:spcPts val="720"/>
        </a:spcBef>
        <a:buFont typeface="Arial" pitchFamily="34" charset="0"/>
        <a:buChar char=" "/>
        <a:defRPr sz="2160" kern="1200">
          <a:solidFill>
            <a:schemeClr val="tx1">
              <a:lumMod val="85000"/>
              <a:lumOff val="15000"/>
            </a:schemeClr>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1.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2.xml"/><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30.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3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0.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pic>
        <p:nvPicPr>
          <p:cNvPr id="3" name="Image 1" descr="preencoded.png"/>
          <p:cNvPicPr>
            <a:picLocks noChangeAspect="1"/>
          </p:cNvPicPr>
          <p:nvPr/>
        </p:nvPicPr>
        <p:blipFill>
          <a:blip r:embed="rId4"/>
          <a:stretch>
            <a:fillRect/>
          </a:stretch>
        </p:blipFill>
        <p:spPr>
          <a:xfrm>
            <a:off x="11524417" y="3257550"/>
            <a:ext cx="1714500" cy="1714500"/>
          </a:xfrm>
          <a:prstGeom prst="rect">
            <a:avLst/>
          </a:prstGeom>
        </p:spPr>
      </p:pic>
      <p:sp>
        <p:nvSpPr>
          <p:cNvPr id="4" name="Text 0"/>
          <p:cNvSpPr/>
          <p:nvPr/>
        </p:nvSpPr>
        <p:spPr>
          <a:xfrm>
            <a:off x="758309" y="2892862"/>
            <a:ext cx="7627382" cy="1425416"/>
          </a:xfrm>
          <a:prstGeom prst="rect">
            <a:avLst/>
          </a:prstGeom>
          <a:noFill/>
          <a:ln/>
        </p:spPr>
        <p:txBody>
          <a:bodyPr wrap="square" lIns="0" tIns="0" rIns="0" bIns="0" rtlCol="0" anchor="t"/>
          <a:lstStyle/>
          <a:p>
            <a:pPr marL="0" indent="0" algn="l">
              <a:lnSpc>
                <a:spcPts val="5600"/>
              </a:lnSpc>
              <a:buNone/>
            </a:pPr>
            <a:r>
              <a:rPr lang="en-US" sz="4450" b="1" dirty="0">
                <a:solidFill>
                  <a:srgbClr val="2E3C4E"/>
                </a:solidFill>
                <a:ea typeface="Barlow Bold" pitchFamily="34" charset="-122"/>
                <a:cs typeface="Barlow Bold" pitchFamily="34" charset="-120"/>
              </a:rPr>
              <a:t>Thiết Kế Website Sáng Tác Truyện Chat Tích Hợp AI</a:t>
            </a:r>
            <a:endParaRPr lang="en-US" sz="4450" dirty="0"/>
          </a:p>
        </p:txBody>
      </p:sp>
      <p:sp>
        <p:nvSpPr>
          <p:cNvPr id="5" name="Text 1"/>
          <p:cNvSpPr/>
          <p:nvPr/>
        </p:nvSpPr>
        <p:spPr>
          <a:xfrm>
            <a:off x="758309" y="4643199"/>
            <a:ext cx="7627382" cy="69342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ea typeface="Montserrat" pitchFamily="34" charset="-122"/>
                <a:cs typeface="Montserrat" pitchFamily="34" charset="-120"/>
              </a:rPr>
              <a:t>Báo cáo kết thúc môn Công nghệ Phần mềm của Khoa Kỹ thuật và Công nghệ, Bộ môn Công nghệ Thông tin.</a:t>
            </a:r>
            <a:endParaRPr lang="en-US" sz="1700" dirty="0"/>
          </a:p>
        </p:txBody>
      </p:sp>
      <p:sp>
        <p:nvSpPr>
          <p:cNvPr id="7" name="Hộp Văn bản 6">
            <a:extLst>
              <a:ext uri="{FF2B5EF4-FFF2-40B4-BE49-F238E27FC236}">
                <a16:creationId xmlns:a16="http://schemas.microsoft.com/office/drawing/2014/main" id="{6666A825-42A5-C2EC-8C1A-F1EA69C8C34E}"/>
              </a:ext>
            </a:extLst>
          </p:cNvPr>
          <p:cNvSpPr txBox="1"/>
          <p:nvPr/>
        </p:nvSpPr>
        <p:spPr>
          <a:xfrm>
            <a:off x="758309" y="5661540"/>
            <a:ext cx="7315200" cy="1105431"/>
          </a:xfrm>
          <a:prstGeom prst="rect">
            <a:avLst/>
          </a:prstGeom>
          <a:noFill/>
        </p:spPr>
        <p:txBody>
          <a:bodyPr wrap="square">
            <a:spAutoFit/>
          </a:bodyPr>
          <a:lstStyle/>
          <a:p>
            <a:pPr marL="0" indent="0" algn="l">
              <a:lnSpc>
                <a:spcPts val="2700"/>
              </a:lnSpc>
              <a:buNone/>
            </a:pPr>
            <a:r>
              <a:rPr lang="vi-VN" sz="1800" dirty="0"/>
              <a:t>Nguyễn Huỳnh Phú Vinh  110122203</a:t>
            </a:r>
          </a:p>
          <a:p>
            <a:pPr marL="0" indent="0" algn="l">
              <a:lnSpc>
                <a:spcPts val="2700"/>
              </a:lnSpc>
              <a:buNone/>
            </a:pPr>
            <a:r>
              <a:rPr lang="vi-VN" sz="1800" dirty="0"/>
              <a:t>Nguyễn Phú Vinh             110122204</a:t>
            </a:r>
          </a:p>
          <a:p>
            <a:pPr marL="0" indent="0" algn="l">
              <a:lnSpc>
                <a:spcPts val="2700"/>
              </a:lnSpc>
              <a:buNone/>
            </a:pPr>
            <a:r>
              <a:rPr lang="vi-VN" dirty="0"/>
              <a:t>Huỳnh Phước Thọ           110122169</a:t>
            </a:r>
            <a:endParaRPr lang="en-US"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pic>
        <p:nvPicPr>
          <p:cNvPr id="3" name="Image 1" descr="preencoded.png"/>
          <p:cNvPicPr>
            <a:picLocks noChangeAspect="1"/>
          </p:cNvPicPr>
          <p:nvPr/>
        </p:nvPicPr>
        <p:blipFill>
          <a:blip r:embed="rId4"/>
          <a:stretch>
            <a:fillRect/>
          </a:stretch>
        </p:blipFill>
        <p:spPr>
          <a:xfrm>
            <a:off x="10403800" y="3031927"/>
            <a:ext cx="3955613" cy="2165747"/>
          </a:xfrm>
          <a:prstGeom prst="rect">
            <a:avLst/>
          </a:prstGeom>
        </p:spPr>
      </p:pic>
      <p:sp>
        <p:nvSpPr>
          <p:cNvPr id="4" name="Text 0"/>
          <p:cNvSpPr/>
          <p:nvPr/>
        </p:nvSpPr>
        <p:spPr>
          <a:xfrm>
            <a:off x="758309" y="3075861"/>
            <a:ext cx="7266146" cy="712708"/>
          </a:xfrm>
          <a:prstGeom prst="rect">
            <a:avLst/>
          </a:prstGeom>
          <a:noFill/>
          <a:ln/>
        </p:spPr>
        <p:txBody>
          <a:bodyPr wrap="none" lIns="0" tIns="0" rIns="0" bIns="0" rtlCol="0" anchor="t"/>
          <a:lstStyle/>
          <a:p>
            <a:pPr marL="0" indent="0" algn="l">
              <a:lnSpc>
                <a:spcPts val="5600"/>
              </a:lnSpc>
              <a:buNone/>
            </a:pPr>
            <a:r>
              <a:rPr lang="en-US" sz="4450" b="1" dirty="0">
                <a:solidFill>
                  <a:srgbClr val="2E3C4E"/>
                </a:solidFill>
                <a:latin typeface="Barlow Bold" pitchFamily="34" charset="0"/>
                <a:ea typeface="Barlow Bold" pitchFamily="34" charset="-122"/>
                <a:cs typeface="Barlow Bold" pitchFamily="34" charset="-120"/>
              </a:rPr>
              <a:t>Kiến Trúc Tổng Thể Hệ Thống</a:t>
            </a:r>
            <a:endParaRPr lang="en-US" sz="4450" dirty="0"/>
          </a:p>
        </p:txBody>
      </p:sp>
      <p:sp>
        <p:nvSpPr>
          <p:cNvPr id="5" name="Text 1"/>
          <p:cNvSpPr/>
          <p:nvPr/>
        </p:nvSpPr>
        <p:spPr>
          <a:xfrm>
            <a:off x="758309" y="4113490"/>
            <a:ext cx="7627382" cy="104013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Dự án sử dụng kiến trúc Full-stack Monolithic với Next.js và được đóng gói bằng Docker/Docker Compose để đảm bảo phát triển linh hoạt và môi trường nhất quán.</a:t>
            </a:r>
            <a:endParaRPr lang="en-US" sz="17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589955" y="463510"/>
            <a:ext cx="6682383" cy="554474"/>
          </a:xfrm>
          <a:prstGeom prst="rect">
            <a:avLst/>
          </a:prstGeom>
          <a:noFill/>
          <a:ln/>
        </p:spPr>
        <p:txBody>
          <a:bodyPr wrap="none" lIns="0" tIns="0" rIns="0" bIns="0" rtlCol="0" anchor="t"/>
          <a:lstStyle/>
          <a:p>
            <a:pPr marL="0" indent="0" algn="l">
              <a:lnSpc>
                <a:spcPts val="4350"/>
              </a:lnSpc>
              <a:buNone/>
            </a:pPr>
            <a:r>
              <a:rPr lang="en-US" sz="3450" b="1" dirty="0">
                <a:solidFill>
                  <a:srgbClr val="2E3C4E"/>
                </a:solidFill>
                <a:latin typeface="Barlow Bold" pitchFamily="34" charset="0"/>
                <a:ea typeface="Barlow Bold" pitchFamily="34" charset="-122"/>
                <a:cs typeface="Barlow Bold" pitchFamily="34" charset="-120"/>
              </a:rPr>
              <a:t>Kế Hoạch Scrum: Các Sprint Chính</a:t>
            </a:r>
            <a:endParaRPr lang="en-US" sz="3450" dirty="0"/>
          </a:p>
        </p:txBody>
      </p:sp>
      <p:sp>
        <p:nvSpPr>
          <p:cNvPr id="3" name="Text 1"/>
          <p:cNvSpPr/>
          <p:nvPr/>
        </p:nvSpPr>
        <p:spPr>
          <a:xfrm>
            <a:off x="589955" y="1355050"/>
            <a:ext cx="13450491" cy="809030"/>
          </a:xfrm>
          <a:prstGeom prst="rect">
            <a:avLst/>
          </a:prstGeom>
          <a:noFill/>
          <a:ln/>
        </p:spPr>
        <p:txBody>
          <a:bodyPr wrap="square" lIns="0" tIns="0" rIns="0" bIns="0" rtlCol="0" anchor="t"/>
          <a:lstStyle/>
          <a:p>
            <a:pPr marL="0" indent="0" algn="l">
              <a:lnSpc>
                <a:spcPts val="2100"/>
              </a:lnSpc>
              <a:buNone/>
            </a:pPr>
            <a:r>
              <a:rPr lang="en-US" sz="1300" dirty="0">
                <a:solidFill>
                  <a:srgbClr val="384653"/>
                </a:solidFill>
                <a:latin typeface="Montserrat" pitchFamily="34" charset="0"/>
                <a:ea typeface="Montserrat" pitchFamily="34" charset="-122"/>
                <a:cs typeface="Montserrat" pitchFamily="34" charset="-120"/>
              </a:rPr>
              <a:t>Dự án "Thiết Kế Website Sáng Tác Truyện Chat Tích Hợp AI" áp dụng khung làm việc Scrum với 7 Sprint, mỗi Sprint kéo dài từ 1 đến 2 tuần. Mỗi Sprint tập trung vào các hạng mục công việc cụ thể từ Product Backlog, nhằm đạt được các mục tiêu đã đề ra và bao gồm phân công nhiệm vụ, thời gian thực hiện và điểm Story (Story Points).</a:t>
            </a:r>
            <a:endParaRPr lang="en-US" sz="1300" dirty="0"/>
          </a:p>
        </p:txBody>
      </p:sp>
      <p:sp>
        <p:nvSpPr>
          <p:cNvPr id="4" name="Shape 2"/>
          <p:cNvSpPr/>
          <p:nvPr/>
        </p:nvSpPr>
        <p:spPr>
          <a:xfrm>
            <a:off x="589955" y="2606397"/>
            <a:ext cx="4371142" cy="1530310"/>
          </a:xfrm>
          <a:prstGeom prst="roundRect">
            <a:avLst>
              <a:gd name="adj" fmla="val 7170"/>
            </a:avLst>
          </a:prstGeom>
          <a:solidFill>
            <a:srgbClr val="FFFFFF"/>
          </a:solidFill>
          <a:ln/>
        </p:spPr>
        <p:txBody>
          <a:bodyPr/>
          <a:lstStyle/>
          <a:p>
            <a:endParaRPr lang="vi-VN"/>
          </a:p>
        </p:txBody>
      </p:sp>
      <p:pic>
        <p:nvPicPr>
          <p:cNvPr id="5" name="Image 0" descr="preencoded.png"/>
          <p:cNvPicPr>
            <a:picLocks noChangeAspect="1"/>
          </p:cNvPicPr>
          <p:nvPr/>
        </p:nvPicPr>
        <p:blipFill>
          <a:blip r:embed="rId3"/>
          <a:stretch>
            <a:fillRect/>
          </a:stretch>
        </p:blipFill>
        <p:spPr>
          <a:xfrm>
            <a:off x="589955" y="2583537"/>
            <a:ext cx="4371142" cy="91440"/>
          </a:xfrm>
          <a:prstGeom prst="rect">
            <a:avLst/>
          </a:prstGeom>
        </p:spPr>
      </p:pic>
      <p:pic>
        <p:nvPicPr>
          <p:cNvPr id="6" name="Image 1" descr="preencoded.png"/>
          <p:cNvPicPr>
            <a:picLocks noChangeAspect="1"/>
          </p:cNvPicPr>
          <p:nvPr/>
        </p:nvPicPr>
        <p:blipFill>
          <a:blip r:embed="rId4"/>
          <a:stretch>
            <a:fillRect/>
          </a:stretch>
        </p:blipFill>
        <p:spPr>
          <a:xfrm>
            <a:off x="2522637" y="2353628"/>
            <a:ext cx="505658" cy="505658"/>
          </a:xfrm>
          <a:prstGeom prst="rect">
            <a:avLst/>
          </a:prstGeom>
        </p:spPr>
      </p:pic>
      <p:sp>
        <p:nvSpPr>
          <p:cNvPr id="7" name="Text 3"/>
          <p:cNvSpPr/>
          <p:nvPr/>
        </p:nvSpPr>
        <p:spPr>
          <a:xfrm>
            <a:off x="2674322" y="2480072"/>
            <a:ext cx="202168" cy="252770"/>
          </a:xfrm>
          <a:prstGeom prst="rect">
            <a:avLst/>
          </a:prstGeom>
          <a:noFill/>
          <a:ln/>
        </p:spPr>
        <p:txBody>
          <a:bodyPr wrap="none" lIns="0" tIns="0" rIns="0" bIns="0" rtlCol="0" anchor="t"/>
          <a:lstStyle/>
          <a:p>
            <a:pPr marL="0" indent="0" algn="l">
              <a:lnSpc>
                <a:spcPts val="2500"/>
              </a:lnSpc>
              <a:buNone/>
            </a:pPr>
            <a:r>
              <a:rPr lang="en-US" sz="1550" b="1" dirty="0">
                <a:solidFill>
                  <a:srgbClr val="000000"/>
                </a:solidFill>
                <a:latin typeface="Barlow Bold" pitchFamily="34" charset="0"/>
                <a:ea typeface="Barlow Bold" pitchFamily="34" charset="-122"/>
                <a:cs typeface="Barlow Bold" pitchFamily="34" charset="-120"/>
              </a:rPr>
              <a:t>1</a:t>
            </a:r>
            <a:endParaRPr lang="en-US" sz="1550" dirty="0"/>
          </a:p>
        </p:txBody>
      </p:sp>
      <p:sp>
        <p:nvSpPr>
          <p:cNvPr id="8" name="Text 4"/>
          <p:cNvSpPr/>
          <p:nvPr/>
        </p:nvSpPr>
        <p:spPr>
          <a:xfrm>
            <a:off x="781288" y="3027759"/>
            <a:ext cx="2218015" cy="277178"/>
          </a:xfrm>
          <a:prstGeom prst="rect">
            <a:avLst/>
          </a:prstGeom>
          <a:noFill/>
          <a:ln/>
        </p:spPr>
        <p:txBody>
          <a:bodyPr wrap="none" lIns="0" tIns="0" rIns="0" bIns="0" rtlCol="0" anchor="t"/>
          <a:lstStyle/>
          <a:p>
            <a:pPr marL="0" indent="0" algn="l">
              <a:lnSpc>
                <a:spcPts val="2150"/>
              </a:lnSpc>
              <a:buNone/>
            </a:pPr>
            <a:r>
              <a:rPr lang="en-US" sz="1700" b="1" dirty="0">
                <a:solidFill>
                  <a:srgbClr val="384653"/>
                </a:solidFill>
                <a:latin typeface="Barlow Bold" pitchFamily="34" charset="0"/>
                <a:ea typeface="Barlow Bold" pitchFamily="34" charset="-122"/>
                <a:cs typeface="Barlow Bold" pitchFamily="34" charset="-120"/>
              </a:rPr>
              <a:t>Nền tảng &amp; Xác thực</a:t>
            </a:r>
            <a:endParaRPr lang="en-US" sz="1700" dirty="0"/>
          </a:p>
        </p:txBody>
      </p:sp>
      <p:sp>
        <p:nvSpPr>
          <p:cNvPr id="9" name="Text 5"/>
          <p:cNvSpPr/>
          <p:nvPr/>
        </p:nvSpPr>
        <p:spPr>
          <a:xfrm>
            <a:off x="781288" y="3406021"/>
            <a:ext cx="3988475" cy="539353"/>
          </a:xfrm>
          <a:prstGeom prst="rect">
            <a:avLst/>
          </a:prstGeom>
          <a:noFill/>
          <a:ln/>
        </p:spPr>
        <p:txBody>
          <a:bodyPr wrap="square" lIns="0" tIns="0" rIns="0" bIns="0" rtlCol="0" anchor="t"/>
          <a:lstStyle/>
          <a:p>
            <a:pPr marL="0" indent="0" algn="l">
              <a:lnSpc>
                <a:spcPts val="2100"/>
              </a:lnSpc>
              <a:buNone/>
            </a:pPr>
            <a:r>
              <a:rPr lang="en-US" sz="1300" dirty="0">
                <a:solidFill>
                  <a:srgbClr val="384653"/>
                </a:solidFill>
                <a:latin typeface="Montserrat" pitchFamily="34" charset="0"/>
                <a:ea typeface="Montserrat" pitchFamily="34" charset="-122"/>
                <a:cs typeface="Montserrat" pitchFamily="34" charset="-120"/>
              </a:rPr>
              <a:t>Xây dựng luồng xác thực người dùng cơ bản và bộ khung giao diện chính.</a:t>
            </a:r>
            <a:endParaRPr lang="en-US" sz="1300" dirty="0"/>
          </a:p>
        </p:txBody>
      </p:sp>
      <p:sp>
        <p:nvSpPr>
          <p:cNvPr id="10" name="Shape 6"/>
          <p:cNvSpPr/>
          <p:nvPr/>
        </p:nvSpPr>
        <p:spPr>
          <a:xfrm>
            <a:off x="5129570" y="2606397"/>
            <a:ext cx="4371142" cy="1530310"/>
          </a:xfrm>
          <a:prstGeom prst="roundRect">
            <a:avLst>
              <a:gd name="adj" fmla="val 7170"/>
            </a:avLst>
          </a:prstGeom>
          <a:solidFill>
            <a:srgbClr val="FFFFFF"/>
          </a:solidFill>
          <a:ln/>
        </p:spPr>
        <p:txBody>
          <a:bodyPr/>
          <a:lstStyle/>
          <a:p>
            <a:endParaRPr lang="vi-VN"/>
          </a:p>
        </p:txBody>
      </p:sp>
      <p:pic>
        <p:nvPicPr>
          <p:cNvPr id="11" name="Image 2" descr="preencoded.png"/>
          <p:cNvPicPr>
            <a:picLocks noChangeAspect="1"/>
          </p:cNvPicPr>
          <p:nvPr/>
        </p:nvPicPr>
        <p:blipFill>
          <a:blip r:embed="rId3"/>
          <a:stretch>
            <a:fillRect/>
          </a:stretch>
        </p:blipFill>
        <p:spPr>
          <a:xfrm>
            <a:off x="5129570" y="2583537"/>
            <a:ext cx="4371142" cy="91440"/>
          </a:xfrm>
          <a:prstGeom prst="rect">
            <a:avLst/>
          </a:prstGeom>
        </p:spPr>
      </p:pic>
      <p:pic>
        <p:nvPicPr>
          <p:cNvPr id="12" name="Image 3" descr="preencoded.png"/>
          <p:cNvPicPr>
            <a:picLocks noChangeAspect="1"/>
          </p:cNvPicPr>
          <p:nvPr/>
        </p:nvPicPr>
        <p:blipFill>
          <a:blip r:embed="rId4"/>
          <a:stretch>
            <a:fillRect/>
          </a:stretch>
        </p:blipFill>
        <p:spPr>
          <a:xfrm>
            <a:off x="7062252" y="2353628"/>
            <a:ext cx="505658" cy="505658"/>
          </a:xfrm>
          <a:prstGeom prst="rect">
            <a:avLst/>
          </a:prstGeom>
        </p:spPr>
      </p:pic>
      <p:sp>
        <p:nvSpPr>
          <p:cNvPr id="13" name="Text 7"/>
          <p:cNvSpPr/>
          <p:nvPr/>
        </p:nvSpPr>
        <p:spPr>
          <a:xfrm>
            <a:off x="7213937" y="2480072"/>
            <a:ext cx="202168" cy="252770"/>
          </a:xfrm>
          <a:prstGeom prst="rect">
            <a:avLst/>
          </a:prstGeom>
          <a:noFill/>
          <a:ln/>
        </p:spPr>
        <p:txBody>
          <a:bodyPr wrap="none" lIns="0" tIns="0" rIns="0" bIns="0" rtlCol="0" anchor="t"/>
          <a:lstStyle/>
          <a:p>
            <a:pPr marL="0" indent="0" algn="l">
              <a:lnSpc>
                <a:spcPts val="2500"/>
              </a:lnSpc>
              <a:buNone/>
            </a:pPr>
            <a:r>
              <a:rPr lang="en-US" sz="1550" b="1" dirty="0">
                <a:solidFill>
                  <a:srgbClr val="000000"/>
                </a:solidFill>
                <a:latin typeface="Barlow Bold" pitchFamily="34" charset="0"/>
                <a:ea typeface="Barlow Bold" pitchFamily="34" charset="-122"/>
                <a:cs typeface="Barlow Bold" pitchFamily="34" charset="-120"/>
              </a:rPr>
              <a:t>2</a:t>
            </a:r>
            <a:endParaRPr lang="en-US" sz="1550" dirty="0"/>
          </a:p>
        </p:txBody>
      </p:sp>
      <p:sp>
        <p:nvSpPr>
          <p:cNvPr id="14" name="Text 8"/>
          <p:cNvSpPr/>
          <p:nvPr/>
        </p:nvSpPr>
        <p:spPr>
          <a:xfrm>
            <a:off x="5320903" y="3027759"/>
            <a:ext cx="2782372" cy="277178"/>
          </a:xfrm>
          <a:prstGeom prst="rect">
            <a:avLst/>
          </a:prstGeom>
          <a:noFill/>
          <a:ln/>
        </p:spPr>
        <p:txBody>
          <a:bodyPr wrap="none" lIns="0" tIns="0" rIns="0" bIns="0" rtlCol="0" anchor="t"/>
          <a:lstStyle/>
          <a:p>
            <a:pPr marL="0" indent="0" algn="l">
              <a:lnSpc>
                <a:spcPts val="2150"/>
              </a:lnSpc>
              <a:buNone/>
            </a:pPr>
            <a:r>
              <a:rPr lang="en-US" sz="1700" b="1" dirty="0">
                <a:solidFill>
                  <a:srgbClr val="384653"/>
                </a:solidFill>
                <a:latin typeface="Barlow Bold" pitchFamily="34" charset="0"/>
                <a:ea typeface="Barlow Bold" pitchFamily="34" charset="-122"/>
                <a:cs typeface="Barlow Bold" pitchFamily="34" charset="-120"/>
              </a:rPr>
              <a:t>Quản lý Người dùng nâng cao</a:t>
            </a:r>
            <a:endParaRPr lang="en-US" sz="1700" dirty="0"/>
          </a:p>
        </p:txBody>
      </p:sp>
      <p:sp>
        <p:nvSpPr>
          <p:cNvPr id="15" name="Text 9"/>
          <p:cNvSpPr/>
          <p:nvPr/>
        </p:nvSpPr>
        <p:spPr>
          <a:xfrm>
            <a:off x="5320903" y="3406021"/>
            <a:ext cx="3988475" cy="539353"/>
          </a:xfrm>
          <a:prstGeom prst="rect">
            <a:avLst/>
          </a:prstGeom>
          <a:noFill/>
          <a:ln/>
        </p:spPr>
        <p:txBody>
          <a:bodyPr wrap="square" lIns="0" tIns="0" rIns="0" bIns="0" rtlCol="0" anchor="t"/>
          <a:lstStyle/>
          <a:p>
            <a:pPr marL="0" indent="0" algn="l">
              <a:lnSpc>
                <a:spcPts val="2100"/>
              </a:lnSpc>
              <a:buNone/>
            </a:pPr>
            <a:r>
              <a:rPr lang="en-US" sz="1300" dirty="0">
                <a:solidFill>
                  <a:srgbClr val="384653"/>
                </a:solidFill>
                <a:latin typeface="Montserrat" pitchFamily="34" charset="0"/>
                <a:ea typeface="Montserrat" pitchFamily="34" charset="-122"/>
                <a:cs typeface="Montserrat" pitchFamily="34" charset="-120"/>
              </a:rPr>
              <a:t>Mở rộng hệ thống với đăng nhập Google, quản lý tài khoản và tích hợp VNPay.</a:t>
            </a:r>
            <a:endParaRPr lang="en-US" sz="1300" dirty="0"/>
          </a:p>
        </p:txBody>
      </p:sp>
      <p:sp>
        <p:nvSpPr>
          <p:cNvPr id="16" name="Shape 10"/>
          <p:cNvSpPr/>
          <p:nvPr/>
        </p:nvSpPr>
        <p:spPr>
          <a:xfrm>
            <a:off x="9669185" y="2606397"/>
            <a:ext cx="4371142" cy="1530310"/>
          </a:xfrm>
          <a:prstGeom prst="roundRect">
            <a:avLst>
              <a:gd name="adj" fmla="val 7170"/>
            </a:avLst>
          </a:prstGeom>
          <a:solidFill>
            <a:srgbClr val="FFFFFF"/>
          </a:solidFill>
          <a:ln/>
        </p:spPr>
        <p:txBody>
          <a:bodyPr/>
          <a:lstStyle/>
          <a:p>
            <a:endParaRPr lang="vi-VN"/>
          </a:p>
        </p:txBody>
      </p:sp>
      <p:pic>
        <p:nvPicPr>
          <p:cNvPr id="17" name="Image 4" descr="preencoded.png"/>
          <p:cNvPicPr>
            <a:picLocks noChangeAspect="1"/>
          </p:cNvPicPr>
          <p:nvPr/>
        </p:nvPicPr>
        <p:blipFill>
          <a:blip r:embed="rId3"/>
          <a:stretch>
            <a:fillRect/>
          </a:stretch>
        </p:blipFill>
        <p:spPr>
          <a:xfrm>
            <a:off x="9669185" y="2583537"/>
            <a:ext cx="4371142" cy="91440"/>
          </a:xfrm>
          <a:prstGeom prst="rect">
            <a:avLst/>
          </a:prstGeom>
        </p:spPr>
      </p:pic>
      <p:pic>
        <p:nvPicPr>
          <p:cNvPr id="18" name="Image 5" descr="preencoded.png"/>
          <p:cNvPicPr>
            <a:picLocks noChangeAspect="1"/>
          </p:cNvPicPr>
          <p:nvPr/>
        </p:nvPicPr>
        <p:blipFill>
          <a:blip r:embed="rId4"/>
          <a:stretch>
            <a:fillRect/>
          </a:stretch>
        </p:blipFill>
        <p:spPr>
          <a:xfrm>
            <a:off x="11601867" y="2353628"/>
            <a:ext cx="505658" cy="505658"/>
          </a:xfrm>
          <a:prstGeom prst="rect">
            <a:avLst/>
          </a:prstGeom>
        </p:spPr>
      </p:pic>
      <p:sp>
        <p:nvSpPr>
          <p:cNvPr id="19" name="Text 11"/>
          <p:cNvSpPr/>
          <p:nvPr/>
        </p:nvSpPr>
        <p:spPr>
          <a:xfrm>
            <a:off x="11753552" y="2480072"/>
            <a:ext cx="202168" cy="252770"/>
          </a:xfrm>
          <a:prstGeom prst="rect">
            <a:avLst/>
          </a:prstGeom>
          <a:noFill/>
          <a:ln/>
        </p:spPr>
        <p:txBody>
          <a:bodyPr wrap="none" lIns="0" tIns="0" rIns="0" bIns="0" rtlCol="0" anchor="t"/>
          <a:lstStyle/>
          <a:p>
            <a:pPr marL="0" indent="0" algn="l">
              <a:lnSpc>
                <a:spcPts val="2500"/>
              </a:lnSpc>
              <a:buNone/>
            </a:pPr>
            <a:r>
              <a:rPr lang="en-US" sz="1550" b="1" dirty="0">
                <a:solidFill>
                  <a:srgbClr val="000000"/>
                </a:solidFill>
                <a:latin typeface="Barlow Bold" pitchFamily="34" charset="0"/>
                <a:ea typeface="Barlow Bold" pitchFamily="34" charset="-122"/>
                <a:cs typeface="Barlow Bold" pitchFamily="34" charset="-120"/>
              </a:rPr>
              <a:t>3</a:t>
            </a:r>
            <a:endParaRPr lang="en-US" sz="1550" dirty="0"/>
          </a:p>
        </p:txBody>
      </p:sp>
      <p:sp>
        <p:nvSpPr>
          <p:cNvPr id="20" name="Text 12"/>
          <p:cNvSpPr/>
          <p:nvPr/>
        </p:nvSpPr>
        <p:spPr>
          <a:xfrm>
            <a:off x="9860518" y="3027759"/>
            <a:ext cx="2659261" cy="277178"/>
          </a:xfrm>
          <a:prstGeom prst="rect">
            <a:avLst/>
          </a:prstGeom>
          <a:noFill/>
          <a:ln/>
        </p:spPr>
        <p:txBody>
          <a:bodyPr wrap="none" lIns="0" tIns="0" rIns="0" bIns="0" rtlCol="0" anchor="t"/>
          <a:lstStyle/>
          <a:p>
            <a:pPr marL="0" indent="0" algn="l">
              <a:lnSpc>
                <a:spcPts val="2150"/>
              </a:lnSpc>
              <a:buNone/>
            </a:pPr>
            <a:r>
              <a:rPr lang="en-US" sz="1700" b="1" dirty="0">
                <a:solidFill>
                  <a:srgbClr val="384653"/>
                </a:solidFill>
                <a:latin typeface="Barlow Bold" pitchFamily="34" charset="0"/>
                <a:ea typeface="Barlow Bold" pitchFamily="34" charset="-122"/>
                <a:cs typeface="Barlow Bold" pitchFamily="34" charset="-120"/>
              </a:rPr>
              <a:t>Chức năng nghiệp vụ cốt lõi</a:t>
            </a:r>
            <a:endParaRPr lang="en-US" sz="1700" dirty="0"/>
          </a:p>
        </p:txBody>
      </p:sp>
      <p:sp>
        <p:nvSpPr>
          <p:cNvPr id="21" name="Text 13"/>
          <p:cNvSpPr/>
          <p:nvPr/>
        </p:nvSpPr>
        <p:spPr>
          <a:xfrm>
            <a:off x="9860518" y="3406021"/>
            <a:ext cx="3988475" cy="539353"/>
          </a:xfrm>
          <a:prstGeom prst="rect">
            <a:avLst/>
          </a:prstGeom>
          <a:noFill/>
          <a:ln/>
        </p:spPr>
        <p:txBody>
          <a:bodyPr wrap="square" lIns="0" tIns="0" rIns="0" bIns="0" rtlCol="0" anchor="t"/>
          <a:lstStyle/>
          <a:p>
            <a:pPr marL="0" indent="0" algn="l">
              <a:lnSpc>
                <a:spcPts val="2100"/>
              </a:lnSpc>
              <a:buNone/>
            </a:pPr>
            <a:r>
              <a:rPr lang="en-US" sz="1300" dirty="0">
                <a:solidFill>
                  <a:srgbClr val="384653"/>
                </a:solidFill>
                <a:latin typeface="Montserrat" pitchFamily="34" charset="0"/>
                <a:ea typeface="Montserrat" pitchFamily="34" charset="-122"/>
                <a:cs typeface="Montserrat" pitchFamily="34" charset="-120"/>
              </a:rPr>
              <a:t>Quản lý vòng đời tác phẩm: truyện, chương, nhân vật, nội dung hội thoại.</a:t>
            </a:r>
            <a:endParaRPr lang="en-US" sz="1300" dirty="0"/>
          </a:p>
        </p:txBody>
      </p:sp>
      <p:sp>
        <p:nvSpPr>
          <p:cNvPr id="22" name="Shape 14"/>
          <p:cNvSpPr/>
          <p:nvPr/>
        </p:nvSpPr>
        <p:spPr>
          <a:xfrm>
            <a:off x="589955" y="4557951"/>
            <a:ext cx="4371142" cy="1530310"/>
          </a:xfrm>
          <a:prstGeom prst="roundRect">
            <a:avLst>
              <a:gd name="adj" fmla="val 7170"/>
            </a:avLst>
          </a:prstGeom>
          <a:solidFill>
            <a:srgbClr val="FFFFFF"/>
          </a:solidFill>
          <a:ln/>
        </p:spPr>
        <p:txBody>
          <a:bodyPr/>
          <a:lstStyle/>
          <a:p>
            <a:endParaRPr lang="vi-VN"/>
          </a:p>
        </p:txBody>
      </p:sp>
      <p:pic>
        <p:nvPicPr>
          <p:cNvPr id="23" name="Image 6" descr="preencoded.png"/>
          <p:cNvPicPr>
            <a:picLocks noChangeAspect="1"/>
          </p:cNvPicPr>
          <p:nvPr/>
        </p:nvPicPr>
        <p:blipFill>
          <a:blip r:embed="rId3"/>
          <a:stretch>
            <a:fillRect/>
          </a:stretch>
        </p:blipFill>
        <p:spPr>
          <a:xfrm>
            <a:off x="589955" y="4535091"/>
            <a:ext cx="4371142" cy="91440"/>
          </a:xfrm>
          <a:prstGeom prst="rect">
            <a:avLst/>
          </a:prstGeom>
        </p:spPr>
      </p:pic>
      <p:pic>
        <p:nvPicPr>
          <p:cNvPr id="24" name="Image 7" descr="preencoded.png"/>
          <p:cNvPicPr>
            <a:picLocks noChangeAspect="1"/>
          </p:cNvPicPr>
          <p:nvPr/>
        </p:nvPicPr>
        <p:blipFill>
          <a:blip r:embed="rId4"/>
          <a:stretch>
            <a:fillRect/>
          </a:stretch>
        </p:blipFill>
        <p:spPr>
          <a:xfrm>
            <a:off x="2522637" y="4305181"/>
            <a:ext cx="505658" cy="505658"/>
          </a:xfrm>
          <a:prstGeom prst="rect">
            <a:avLst/>
          </a:prstGeom>
        </p:spPr>
      </p:pic>
      <p:sp>
        <p:nvSpPr>
          <p:cNvPr id="25" name="Text 15"/>
          <p:cNvSpPr/>
          <p:nvPr/>
        </p:nvSpPr>
        <p:spPr>
          <a:xfrm>
            <a:off x="2674322" y="4431625"/>
            <a:ext cx="202168" cy="252770"/>
          </a:xfrm>
          <a:prstGeom prst="rect">
            <a:avLst/>
          </a:prstGeom>
          <a:noFill/>
          <a:ln/>
        </p:spPr>
        <p:txBody>
          <a:bodyPr wrap="none" lIns="0" tIns="0" rIns="0" bIns="0" rtlCol="0" anchor="t"/>
          <a:lstStyle/>
          <a:p>
            <a:pPr marL="0" indent="0" algn="l">
              <a:lnSpc>
                <a:spcPts val="2500"/>
              </a:lnSpc>
              <a:buNone/>
            </a:pPr>
            <a:r>
              <a:rPr lang="en-US" sz="1550" b="1" dirty="0">
                <a:solidFill>
                  <a:srgbClr val="000000"/>
                </a:solidFill>
                <a:latin typeface="Barlow Bold" pitchFamily="34" charset="0"/>
                <a:ea typeface="Barlow Bold" pitchFamily="34" charset="-122"/>
                <a:cs typeface="Barlow Bold" pitchFamily="34" charset="-120"/>
              </a:rPr>
              <a:t>4</a:t>
            </a:r>
            <a:endParaRPr lang="en-US" sz="1550" dirty="0"/>
          </a:p>
        </p:txBody>
      </p:sp>
      <p:sp>
        <p:nvSpPr>
          <p:cNvPr id="26" name="Text 16"/>
          <p:cNvSpPr/>
          <p:nvPr/>
        </p:nvSpPr>
        <p:spPr>
          <a:xfrm>
            <a:off x="781288" y="4979313"/>
            <a:ext cx="2231827" cy="277178"/>
          </a:xfrm>
          <a:prstGeom prst="rect">
            <a:avLst/>
          </a:prstGeom>
          <a:noFill/>
          <a:ln/>
        </p:spPr>
        <p:txBody>
          <a:bodyPr wrap="none" lIns="0" tIns="0" rIns="0" bIns="0" rtlCol="0" anchor="t"/>
          <a:lstStyle/>
          <a:p>
            <a:pPr marL="0" indent="0" algn="l">
              <a:lnSpc>
                <a:spcPts val="2150"/>
              </a:lnSpc>
              <a:buNone/>
            </a:pPr>
            <a:r>
              <a:rPr lang="en-US" sz="1700" b="1" dirty="0">
                <a:solidFill>
                  <a:srgbClr val="384653"/>
                </a:solidFill>
                <a:latin typeface="Barlow Bold" pitchFamily="34" charset="0"/>
                <a:ea typeface="Barlow Bold" pitchFamily="34" charset="-122"/>
                <a:cs typeface="Barlow Bold" pitchFamily="34" charset="-120"/>
              </a:rPr>
              <a:t>Tích hợp AI chuyên sâu</a:t>
            </a:r>
            <a:endParaRPr lang="en-US" sz="1700" dirty="0"/>
          </a:p>
        </p:txBody>
      </p:sp>
      <p:sp>
        <p:nvSpPr>
          <p:cNvPr id="27" name="Text 17"/>
          <p:cNvSpPr/>
          <p:nvPr/>
        </p:nvSpPr>
        <p:spPr>
          <a:xfrm>
            <a:off x="781288" y="5357574"/>
            <a:ext cx="3988475" cy="539353"/>
          </a:xfrm>
          <a:prstGeom prst="rect">
            <a:avLst/>
          </a:prstGeom>
          <a:noFill/>
          <a:ln/>
        </p:spPr>
        <p:txBody>
          <a:bodyPr wrap="square" lIns="0" tIns="0" rIns="0" bIns="0" rtlCol="0" anchor="t"/>
          <a:lstStyle/>
          <a:p>
            <a:pPr marL="0" indent="0" algn="l">
              <a:lnSpc>
                <a:spcPts val="2100"/>
              </a:lnSpc>
              <a:buNone/>
            </a:pPr>
            <a:r>
              <a:rPr lang="en-US" sz="1300" dirty="0">
                <a:solidFill>
                  <a:srgbClr val="384653"/>
                </a:solidFill>
                <a:latin typeface="Montserrat" pitchFamily="34" charset="0"/>
                <a:ea typeface="Montserrat" pitchFamily="34" charset="-122"/>
                <a:cs typeface="Montserrat" pitchFamily="34" charset="-120"/>
              </a:rPr>
              <a:t>Đưa AI vào sáng tác: tạo ý tưởng, hình ảnh, phát triển nhân vật, chatbot trợ lý.</a:t>
            </a:r>
            <a:endParaRPr lang="en-US" sz="1300" dirty="0"/>
          </a:p>
        </p:txBody>
      </p:sp>
      <p:sp>
        <p:nvSpPr>
          <p:cNvPr id="28" name="Shape 18"/>
          <p:cNvSpPr/>
          <p:nvPr/>
        </p:nvSpPr>
        <p:spPr>
          <a:xfrm>
            <a:off x="5129570" y="4557951"/>
            <a:ext cx="4371142" cy="1530310"/>
          </a:xfrm>
          <a:prstGeom prst="roundRect">
            <a:avLst>
              <a:gd name="adj" fmla="val 7170"/>
            </a:avLst>
          </a:prstGeom>
          <a:solidFill>
            <a:srgbClr val="FFFFFF"/>
          </a:solidFill>
          <a:ln/>
        </p:spPr>
        <p:txBody>
          <a:bodyPr/>
          <a:lstStyle/>
          <a:p>
            <a:endParaRPr lang="vi-VN"/>
          </a:p>
        </p:txBody>
      </p:sp>
      <p:pic>
        <p:nvPicPr>
          <p:cNvPr id="29" name="Image 8" descr="preencoded.png"/>
          <p:cNvPicPr>
            <a:picLocks noChangeAspect="1"/>
          </p:cNvPicPr>
          <p:nvPr/>
        </p:nvPicPr>
        <p:blipFill>
          <a:blip r:embed="rId3"/>
          <a:stretch>
            <a:fillRect/>
          </a:stretch>
        </p:blipFill>
        <p:spPr>
          <a:xfrm>
            <a:off x="5129570" y="4535091"/>
            <a:ext cx="4371142" cy="91440"/>
          </a:xfrm>
          <a:prstGeom prst="rect">
            <a:avLst/>
          </a:prstGeom>
        </p:spPr>
      </p:pic>
      <p:pic>
        <p:nvPicPr>
          <p:cNvPr id="30" name="Image 9" descr="preencoded.png"/>
          <p:cNvPicPr>
            <a:picLocks noChangeAspect="1"/>
          </p:cNvPicPr>
          <p:nvPr/>
        </p:nvPicPr>
        <p:blipFill>
          <a:blip r:embed="rId4"/>
          <a:stretch>
            <a:fillRect/>
          </a:stretch>
        </p:blipFill>
        <p:spPr>
          <a:xfrm>
            <a:off x="7062252" y="4305181"/>
            <a:ext cx="505658" cy="505658"/>
          </a:xfrm>
          <a:prstGeom prst="rect">
            <a:avLst/>
          </a:prstGeom>
        </p:spPr>
      </p:pic>
      <p:sp>
        <p:nvSpPr>
          <p:cNvPr id="31" name="Text 19"/>
          <p:cNvSpPr/>
          <p:nvPr/>
        </p:nvSpPr>
        <p:spPr>
          <a:xfrm>
            <a:off x="7213937" y="4431625"/>
            <a:ext cx="202168" cy="252770"/>
          </a:xfrm>
          <a:prstGeom prst="rect">
            <a:avLst/>
          </a:prstGeom>
          <a:noFill/>
          <a:ln/>
        </p:spPr>
        <p:txBody>
          <a:bodyPr wrap="none" lIns="0" tIns="0" rIns="0" bIns="0" rtlCol="0" anchor="t"/>
          <a:lstStyle/>
          <a:p>
            <a:pPr marL="0" indent="0" algn="l">
              <a:lnSpc>
                <a:spcPts val="2500"/>
              </a:lnSpc>
              <a:buNone/>
            </a:pPr>
            <a:r>
              <a:rPr lang="en-US" sz="1550" b="1" dirty="0">
                <a:solidFill>
                  <a:srgbClr val="000000"/>
                </a:solidFill>
                <a:latin typeface="Barlow Bold" pitchFamily="34" charset="0"/>
                <a:ea typeface="Barlow Bold" pitchFamily="34" charset="-122"/>
                <a:cs typeface="Barlow Bold" pitchFamily="34" charset="-120"/>
              </a:rPr>
              <a:t>5</a:t>
            </a:r>
            <a:endParaRPr lang="en-US" sz="1550" dirty="0"/>
          </a:p>
        </p:txBody>
      </p:sp>
      <p:sp>
        <p:nvSpPr>
          <p:cNvPr id="32" name="Text 20"/>
          <p:cNvSpPr/>
          <p:nvPr/>
        </p:nvSpPr>
        <p:spPr>
          <a:xfrm>
            <a:off x="5320903" y="4979313"/>
            <a:ext cx="2481739" cy="277178"/>
          </a:xfrm>
          <a:prstGeom prst="rect">
            <a:avLst/>
          </a:prstGeom>
          <a:noFill/>
          <a:ln/>
        </p:spPr>
        <p:txBody>
          <a:bodyPr wrap="none" lIns="0" tIns="0" rIns="0" bIns="0" rtlCol="0" anchor="t"/>
          <a:lstStyle/>
          <a:p>
            <a:pPr marL="0" indent="0" algn="l">
              <a:lnSpc>
                <a:spcPts val="2150"/>
              </a:lnSpc>
              <a:buNone/>
            </a:pPr>
            <a:r>
              <a:rPr lang="en-US" sz="1700" b="1" dirty="0">
                <a:solidFill>
                  <a:srgbClr val="384653"/>
                </a:solidFill>
                <a:latin typeface="Barlow Bold" pitchFamily="34" charset="0"/>
                <a:ea typeface="Barlow Bold" pitchFamily="34" charset="-122"/>
                <a:cs typeface="Barlow Bold" pitchFamily="34" charset="-120"/>
              </a:rPr>
              <a:t>Nâng cao trải nghiệm đọc</a:t>
            </a:r>
            <a:endParaRPr lang="en-US" sz="1700" dirty="0"/>
          </a:p>
        </p:txBody>
      </p:sp>
      <p:sp>
        <p:nvSpPr>
          <p:cNvPr id="33" name="Text 21"/>
          <p:cNvSpPr/>
          <p:nvPr/>
        </p:nvSpPr>
        <p:spPr>
          <a:xfrm>
            <a:off x="5320903" y="5357574"/>
            <a:ext cx="3988475" cy="539353"/>
          </a:xfrm>
          <a:prstGeom prst="rect">
            <a:avLst/>
          </a:prstGeom>
          <a:noFill/>
          <a:ln/>
        </p:spPr>
        <p:txBody>
          <a:bodyPr wrap="square" lIns="0" tIns="0" rIns="0" bIns="0" rtlCol="0" anchor="t"/>
          <a:lstStyle/>
          <a:p>
            <a:pPr marL="0" indent="0" algn="l">
              <a:lnSpc>
                <a:spcPts val="2100"/>
              </a:lnSpc>
              <a:buNone/>
            </a:pPr>
            <a:r>
              <a:rPr lang="en-US" sz="1300" dirty="0">
                <a:solidFill>
                  <a:srgbClr val="384653"/>
                </a:solidFill>
                <a:latin typeface="Montserrat" pitchFamily="34" charset="0"/>
                <a:ea typeface="Montserrat" pitchFamily="34" charset="-122"/>
                <a:cs typeface="Montserrat" pitchFamily="34" charset="-120"/>
              </a:rPr>
              <a:t>Triển khai tính năng yêu thích, đánh dấu, theo dõi tiến độ và tìm kiếm mạnh mẽ.</a:t>
            </a:r>
            <a:endParaRPr lang="en-US" sz="1300" dirty="0"/>
          </a:p>
        </p:txBody>
      </p:sp>
      <p:sp>
        <p:nvSpPr>
          <p:cNvPr id="34" name="Shape 22"/>
          <p:cNvSpPr/>
          <p:nvPr/>
        </p:nvSpPr>
        <p:spPr>
          <a:xfrm>
            <a:off x="9669185" y="4557951"/>
            <a:ext cx="4371142" cy="1530310"/>
          </a:xfrm>
          <a:prstGeom prst="roundRect">
            <a:avLst>
              <a:gd name="adj" fmla="val 7170"/>
            </a:avLst>
          </a:prstGeom>
          <a:solidFill>
            <a:srgbClr val="FFFFFF"/>
          </a:solidFill>
          <a:ln/>
        </p:spPr>
        <p:txBody>
          <a:bodyPr/>
          <a:lstStyle/>
          <a:p>
            <a:endParaRPr lang="vi-VN"/>
          </a:p>
        </p:txBody>
      </p:sp>
      <p:pic>
        <p:nvPicPr>
          <p:cNvPr id="35" name="Image 10" descr="preencoded.png"/>
          <p:cNvPicPr>
            <a:picLocks noChangeAspect="1"/>
          </p:cNvPicPr>
          <p:nvPr/>
        </p:nvPicPr>
        <p:blipFill>
          <a:blip r:embed="rId3"/>
          <a:stretch>
            <a:fillRect/>
          </a:stretch>
        </p:blipFill>
        <p:spPr>
          <a:xfrm>
            <a:off x="9669185" y="4535091"/>
            <a:ext cx="4371142" cy="91440"/>
          </a:xfrm>
          <a:prstGeom prst="rect">
            <a:avLst/>
          </a:prstGeom>
        </p:spPr>
      </p:pic>
      <p:pic>
        <p:nvPicPr>
          <p:cNvPr id="36" name="Image 11" descr="preencoded.png"/>
          <p:cNvPicPr>
            <a:picLocks noChangeAspect="1"/>
          </p:cNvPicPr>
          <p:nvPr/>
        </p:nvPicPr>
        <p:blipFill>
          <a:blip r:embed="rId4"/>
          <a:stretch>
            <a:fillRect/>
          </a:stretch>
        </p:blipFill>
        <p:spPr>
          <a:xfrm>
            <a:off x="11601867" y="4305181"/>
            <a:ext cx="505658" cy="505658"/>
          </a:xfrm>
          <a:prstGeom prst="rect">
            <a:avLst/>
          </a:prstGeom>
        </p:spPr>
      </p:pic>
      <p:sp>
        <p:nvSpPr>
          <p:cNvPr id="37" name="Text 23"/>
          <p:cNvSpPr/>
          <p:nvPr/>
        </p:nvSpPr>
        <p:spPr>
          <a:xfrm>
            <a:off x="11753552" y="4431625"/>
            <a:ext cx="202168" cy="252770"/>
          </a:xfrm>
          <a:prstGeom prst="rect">
            <a:avLst/>
          </a:prstGeom>
          <a:noFill/>
          <a:ln/>
        </p:spPr>
        <p:txBody>
          <a:bodyPr wrap="none" lIns="0" tIns="0" rIns="0" bIns="0" rtlCol="0" anchor="t"/>
          <a:lstStyle/>
          <a:p>
            <a:pPr marL="0" indent="0" algn="l">
              <a:lnSpc>
                <a:spcPts val="2500"/>
              </a:lnSpc>
              <a:buNone/>
            </a:pPr>
            <a:r>
              <a:rPr lang="en-US" sz="1550" b="1" dirty="0">
                <a:solidFill>
                  <a:srgbClr val="000000"/>
                </a:solidFill>
                <a:latin typeface="Barlow Bold" pitchFamily="34" charset="0"/>
                <a:ea typeface="Barlow Bold" pitchFamily="34" charset="-122"/>
                <a:cs typeface="Barlow Bold" pitchFamily="34" charset="-120"/>
              </a:rPr>
              <a:t>6</a:t>
            </a:r>
            <a:endParaRPr lang="en-US" sz="1550" dirty="0"/>
          </a:p>
        </p:txBody>
      </p:sp>
      <p:sp>
        <p:nvSpPr>
          <p:cNvPr id="38" name="Text 24"/>
          <p:cNvSpPr/>
          <p:nvPr/>
        </p:nvSpPr>
        <p:spPr>
          <a:xfrm>
            <a:off x="9860518" y="4979313"/>
            <a:ext cx="2642235" cy="277178"/>
          </a:xfrm>
          <a:prstGeom prst="rect">
            <a:avLst/>
          </a:prstGeom>
          <a:noFill/>
          <a:ln/>
        </p:spPr>
        <p:txBody>
          <a:bodyPr wrap="none" lIns="0" tIns="0" rIns="0" bIns="0" rtlCol="0" anchor="t"/>
          <a:lstStyle/>
          <a:p>
            <a:pPr marL="0" indent="0" algn="l">
              <a:lnSpc>
                <a:spcPts val="2150"/>
              </a:lnSpc>
              <a:buNone/>
            </a:pPr>
            <a:r>
              <a:rPr lang="en-US" sz="1700" b="1" dirty="0">
                <a:solidFill>
                  <a:srgbClr val="384653"/>
                </a:solidFill>
                <a:latin typeface="Barlow Bold" pitchFamily="34" charset="0"/>
                <a:ea typeface="Barlow Bold" pitchFamily="34" charset="-122"/>
                <a:cs typeface="Barlow Bold" pitchFamily="34" charset="-120"/>
              </a:rPr>
              <a:t>Phát triển AI trợ lý sáng tác</a:t>
            </a:r>
            <a:endParaRPr lang="en-US" sz="1700" dirty="0"/>
          </a:p>
        </p:txBody>
      </p:sp>
      <p:sp>
        <p:nvSpPr>
          <p:cNvPr id="39" name="Text 25"/>
          <p:cNvSpPr/>
          <p:nvPr/>
        </p:nvSpPr>
        <p:spPr>
          <a:xfrm>
            <a:off x="9860518" y="5357574"/>
            <a:ext cx="3988475" cy="539353"/>
          </a:xfrm>
          <a:prstGeom prst="rect">
            <a:avLst/>
          </a:prstGeom>
          <a:noFill/>
          <a:ln/>
        </p:spPr>
        <p:txBody>
          <a:bodyPr wrap="square" lIns="0" tIns="0" rIns="0" bIns="0" rtlCol="0" anchor="t"/>
          <a:lstStyle/>
          <a:p>
            <a:pPr marL="0" indent="0" algn="l">
              <a:lnSpc>
                <a:spcPts val="2100"/>
              </a:lnSpc>
              <a:buNone/>
            </a:pPr>
            <a:r>
              <a:rPr lang="en-US" sz="1300" dirty="0">
                <a:solidFill>
                  <a:srgbClr val="384653"/>
                </a:solidFill>
                <a:latin typeface="Montserrat" pitchFamily="34" charset="0"/>
                <a:ea typeface="Montserrat" pitchFamily="34" charset="-122"/>
                <a:cs typeface="Montserrat" pitchFamily="34" charset="-120"/>
              </a:rPr>
              <a:t>Biến chatbot AI thành công cụ sáng tác chuyên sâu, hỗ trợ tạo/chỉnh sửa truyện.</a:t>
            </a:r>
            <a:endParaRPr lang="en-US" sz="1300" dirty="0"/>
          </a:p>
        </p:txBody>
      </p:sp>
      <p:sp>
        <p:nvSpPr>
          <p:cNvPr id="40" name="Shape 26"/>
          <p:cNvSpPr/>
          <p:nvPr/>
        </p:nvSpPr>
        <p:spPr>
          <a:xfrm>
            <a:off x="589955" y="6509504"/>
            <a:ext cx="13450372" cy="1260634"/>
          </a:xfrm>
          <a:prstGeom prst="roundRect">
            <a:avLst>
              <a:gd name="adj" fmla="val 8704"/>
            </a:avLst>
          </a:prstGeom>
          <a:solidFill>
            <a:srgbClr val="FFFFFF"/>
          </a:solidFill>
          <a:ln/>
        </p:spPr>
        <p:txBody>
          <a:bodyPr/>
          <a:lstStyle/>
          <a:p>
            <a:endParaRPr lang="vi-VN"/>
          </a:p>
        </p:txBody>
      </p:sp>
      <p:pic>
        <p:nvPicPr>
          <p:cNvPr id="41" name="Image 12" descr="preencoded.png"/>
          <p:cNvPicPr>
            <a:picLocks noChangeAspect="1"/>
          </p:cNvPicPr>
          <p:nvPr/>
        </p:nvPicPr>
        <p:blipFill>
          <a:blip r:embed="rId5"/>
          <a:stretch>
            <a:fillRect/>
          </a:stretch>
        </p:blipFill>
        <p:spPr>
          <a:xfrm>
            <a:off x="589955" y="6486644"/>
            <a:ext cx="13450372" cy="91440"/>
          </a:xfrm>
          <a:prstGeom prst="rect">
            <a:avLst/>
          </a:prstGeom>
        </p:spPr>
      </p:pic>
      <p:pic>
        <p:nvPicPr>
          <p:cNvPr id="42" name="Image 13" descr="preencoded.png"/>
          <p:cNvPicPr>
            <a:picLocks noChangeAspect="1"/>
          </p:cNvPicPr>
          <p:nvPr/>
        </p:nvPicPr>
        <p:blipFill>
          <a:blip r:embed="rId4"/>
          <a:stretch>
            <a:fillRect/>
          </a:stretch>
        </p:blipFill>
        <p:spPr>
          <a:xfrm>
            <a:off x="7062252" y="6256734"/>
            <a:ext cx="505658" cy="505658"/>
          </a:xfrm>
          <a:prstGeom prst="rect">
            <a:avLst/>
          </a:prstGeom>
        </p:spPr>
      </p:pic>
      <p:sp>
        <p:nvSpPr>
          <p:cNvPr id="43" name="Text 27"/>
          <p:cNvSpPr/>
          <p:nvPr/>
        </p:nvSpPr>
        <p:spPr>
          <a:xfrm>
            <a:off x="7213937" y="6383179"/>
            <a:ext cx="202168" cy="252770"/>
          </a:xfrm>
          <a:prstGeom prst="rect">
            <a:avLst/>
          </a:prstGeom>
          <a:noFill/>
          <a:ln/>
        </p:spPr>
        <p:txBody>
          <a:bodyPr wrap="none" lIns="0" tIns="0" rIns="0" bIns="0" rtlCol="0" anchor="t"/>
          <a:lstStyle/>
          <a:p>
            <a:pPr marL="0" indent="0" algn="l">
              <a:lnSpc>
                <a:spcPts val="2500"/>
              </a:lnSpc>
              <a:buNone/>
            </a:pPr>
            <a:r>
              <a:rPr lang="en-US" sz="1550" b="1" dirty="0">
                <a:solidFill>
                  <a:srgbClr val="000000"/>
                </a:solidFill>
                <a:latin typeface="Barlow Bold" pitchFamily="34" charset="0"/>
                <a:ea typeface="Barlow Bold" pitchFamily="34" charset="-122"/>
                <a:cs typeface="Barlow Bold" pitchFamily="34" charset="-120"/>
              </a:rPr>
              <a:t>7</a:t>
            </a:r>
            <a:endParaRPr lang="en-US" sz="1550" dirty="0"/>
          </a:p>
        </p:txBody>
      </p:sp>
      <p:sp>
        <p:nvSpPr>
          <p:cNvPr id="44" name="Text 28"/>
          <p:cNvSpPr/>
          <p:nvPr/>
        </p:nvSpPr>
        <p:spPr>
          <a:xfrm>
            <a:off x="781288" y="6930866"/>
            <a:ext cx="2218015" cy="277178"/>
          </a:xfrm>
          <a:prstGeom prst="rect">
            <a:avLst/>
          </a:prstGeom>
          <a:noFill/>
          <a:ln/>
        </p:spPr>
        <p:txBody>
          <a:bodyPr wrap="none" lIns="0" tIns="0" rIns="0" bIns="0" rtlCol="0" anchor="t"/>
          <a:lstStyle/>
          <a:p>
            <a:pPr marL="0" indent="0" algn="l">
              <a:lnSpc>
                <a:spcPts val="2150"/>
              </a:lnSpc>
              <a:buNone/>
            </a:pPr>
            <a:r>
              <a:rPr lang="en-US" sz="1700" b="1" dirty="0">
                <a:solidFill>
                  <a:srgbClr val="384653"/>
                </a:solidFill>
                <a:latin typeface="Barlow Bold" pitchFamily="34" charset="0"/>
                <a:ea typeface="Barlow Bold" pitchFamily="34" charset="-122"/>
                <a:cs typeface="Barlow Bold" pitchFamily="34" charset="-120"/>
              </a:rPr>
              <a:t>Hoàn thiện &amp; Tối ưu</a:t>
            </a:r>
            <a:endParaRPr lang="en-US" sz="1700" dirty="0"/>
          </a:p>
        </p:txBody>
      </p:sp>
      <p:sp>
        <p:nvSpPr>
          <p:cNvPr id="45" name="Text 29"/>
          <p:cNvSpPr/>
          <p:nvPr/>
        </p:nvSpPr>
        <p:spPr>
          <a:xfrm>
            <a:off x="781288" y="7309128"/>
            <a:ext cx="13067705" cy="269677"/>
          </a:xfrm>
          <a:prstGeom prst="rect">
            <a:avLst/>
          </a:prstGeom>
          <a:noFill/>
          <a:ln/>
        </p:spPr>
        <p:txBody>
          <a:bodyPr wrap="none" lIns="0" tIns="0" rIns="0" bIns="0" rtlCol="0" anchor="t"/>
          <a:lstStyle/>
          <a:p>
            <a:pPr marL="0" indent="0" algn="l">
              <a:lnSpc>
                <a:spcPts val="2100"/>
              </a:lnSpc>
              <a:buNone/>
            </a:pPr>
            <a:r>
              <a:rPr lang="en-US" sz="1300" dirty="0">
                <a:solidFill>
                  <a:srgbClr val="384653"/>
                </a:solidFill>
                <a:latin typeface="Montserrat" pitchFamily="34" charset="0"/>
                <a:ea typeface="Montserrat" pitchFamily="34" charset="-122"/>
                <a:cs typeface="Montserrat" pitchFamily="34" charset="-120"/>
              </a:rPr>
              <a:t>Cải thiện giao diện di động, tích hợp giao thức MCP và hoàn tất tài liệu kỹ thuật.</a:t>
            </a:r>
            <a:endParaRPr lang="en-US" sz="13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629483" y="1167527"/>
            <a:ext cx="9920407" cy="591741"/>
          </a:xfrm>
          <a:prstGeom prst="rect">
            <a:avLst/>
          </a:prstGeom>
          <a:noFill/>
          <a:ln/>
        </p:spPr>
        <p:txBody>
          <a:bodyPr wrap="none" lIns="0" tIns="0" rIns="0" bIns="0" rtlCol="0" anchor="t"/>
          <a:lstStyle/>
          <a:p>
            <a:pPr marL="0" indent="0" algn="l">
              <a:lnSpc>
                <a:spcPts val="4650"/>
              </a:lnSpc>
              <a:buNone/>
            </a:pPr>
            <a:r>
              <a:rPr lang="en-US" sz="3700" b="1" dirty="0">
                <a:solidFill>
                  <a:srgbClr val="2E3C4E"/>
                </a:solidFill>
                <a:latin typeface="Barlow Bold" pitchFamily="34" charset="0"/>
                <a:ea typeface="Barlow Bold" pitchFamily="34" charset="-122"/>
                <a:cs typeface="Barlow Bold" pitchFamily="34" charset="-120"/>
              </a:rPr>
              <a:t>Sprint 1: Nền tảng &amp; Xác thực - Chi tiết nhiệm vụ</a:t>
            </a:r>
            <a:endParaRPr lang="en-US" sz="3700" dirty="0"/>
          </a:p>
        </p:txBody>
      </p:sp>
      <p:sp>
        <p:nvSpPr>
          <p:cNvPr id="3" name="Text 1"/>
          <p:cNvSpPr/>
          <p:nvPr/>
        </p:nvSpPr>
        <p:spPr>
          <a:xfrm>
            <a:off x="629483" y="2118955"/>
            <a:ext cx="13371433" cy="575548"/>
          </a:xfrm>
          <a:prstGeom prst="rect">
            <a:avLst/>
          </a:prstGeom>
          <a:noFill/>
          <a:ln/>
        </p:spPr>
        <p:txBody>
          <a:bodyPr wrap="square" lIns="0" tIns="0" rIns="0" bIns="0" rtlCol="0" anchor="t"/>
          <a:lstStyle/>
          <a:p>
            <a:pPr marL="0" indent="0" algn="l">
              <a:lnSpc>
                <a:spcPts val="2250"/>
              </a:lnSpc>
              <a:buNone/>
            </a:pPr>
            <a:r>
              <a:rPr lang="en-US" sz="1400" dirty="0">
                <a:solidFill>
                  <a:srgbClr val="384653"/>
                </a:solidFill>
                <a:latin typeface="Montserrat" pitchFamily="34" charset="0"/>
                <a:ea typeface="Montserrat" pitchFamily="34" charset="-122"/>
                <a:cs typeface="Montserrat" pitchFamily="34" charset="-120"/>
              </a:rPr>
              <a:t>Dưới đây là bảng phân công chi tiết các nhiệm vụ cho Sprint 1, tập trung vào việc xây dựng nền tảng và hệ thống xác thực người dùng, cùng với các thành phần giao diện cơ bản.</a:t>
            </a:r>
            <a:endParaRPr lang="en-US" sz="1400" dirty="0"/>
          </a:p>
        </p:txBody>
      </p:sp>
      <p:sp>
        <p:nvSpPr>
          <p:cNvPr id="4" name="Shape 2"/>
          <p:cNvSpPr/>
          <p:nvPr/>
        </p:nvSpPr>
        <p:spPr>
          <a:xfrm>
            <a:off x="629483" y="2896791"/>
            <a:ext cx="13371433" cy="4165283"/>
          </a:xfrm>
          <a:prstGeom prst="roundRect">
            <a:avLst>
              <a:gd name="adj" fmla="val 6478"/>
            </a:avLst>
          </a:prstGeom>
          <a:noFill/>
          <a:ln w="7620">
            <a:solidFill>
              <a:srgbClr val="000000">
                <a:alpha val="8000"/>
              </a:srgbClr>
            </a:solidFill>
            <a:prstDash val="solid"/>
          </a:ln>
        </p:spPr>
        <p:txBody>
          <a:bodyPr/>
          <a:lstStyle/>
          <a:p>
            <a:endParaRPr lang="vi-VN"/>
          </a:p>
        </p:txBody>
      </p:sp>
      <p:sp>
        <p:nvSpPr>
          <p:cNvPr id="5" name="Shape 3"/>
          <p:cNvSpPr/>
          <p:nvPr/>
        </p:nvSpPr>
        <p:spPr>
          <a:xfrm>
            <a:off x="637103" y="2904411"/>
            <a:ext cx="13356193" cy="518755"/>
          </a:xfrm>
          <a:prstGeom prst="rect">
            <a:avLst/>
          </a:prstGeom>
          <a:solidFill>
            <a:srgbClr val="FFFFFF">
              <a:alpha val="4000"/>
            </a:srgbClr>
          </a:solidFill>
          <a:ln/>
        </p:spPr>
        <p:txBody>
          <a:bodyPr/>
          <a:lstStyle/>
          <a:p>
            <a:endParaRPr lang="vi-VN"/>
          </a:p>
        </p:txBody>
      </p:sp>
      <p:sp>
        <p:nvSpPr>
          <p:cNvPr id="6" name="Text 4"/>
          <p:cNvSpPr/>
          <p:nvPr/>
        </p:nvSpPr>
        <p:spPr>
          <a:xfrm>
            <a:off x="817364" y="3019901"/>
            <a:ext cx="304324" cy="287774"/>
          </a:xfrm>
          <a:prstGeom prst="rect">
            <a:avLst/>
          </a:prstGeom>
          <a:noFill/>
          <a:ln/>
        </p:spPr>
        <p:txBody>
          <a:bodyPr wrap="none" lIns="0" tIns="0" rIns="0" bIns="0" rtlCol="0" anchor="t"/>
          <a:lstStyle/>
          <a:p>
            <a:pPr marL="0" indent="0" algn="l">
              <a:lnSpc>
                <a:spcPts val="2250"/>
              </a:lnSpc>
              <a:buNone/>
            </a:pPr>
            <a:r>
              <a:rPr lang="en-US" sz="1400" dirty="0">
                <a:solidFill>
                  <a:srgbClr val="384653"/>
                </a:solidFill>
                <a:latin typeface="Montserrat" pitchFamily="34" charset="0"/>
                <a:ea typeface="Montserrat" pitchFamily="34" charset="-122"/>
                <a:cs typeface="Montserrat" pitchFamily="34" charset="-120"/>
              </a:rPr>
              <a:t>1</a:t>
            </a:r>
            <a:endParaRPr lang="en-US" sz="1400" dirty="0"/>
          </a:p>
        </p:txBody>
      </p:sp>
      <p:sp>
        <p:nvSpPr>
          <p:cNvPr id="7" name="Text 5"/>
          <p:cNvSpPr/>
          <p:nvPr/>
        </p:nvSpPr>
        <p:spPr>
          <a:xfrm>
            <a:off x="1488877" y="3019901"/>
            <a:ext cx="4975265" cy="287774"/>
          </a:xfrm>
          <a:prstGeom prst="rect">
            <a:avLst/>
          </a:prstGeom>
          <a:noFill/>
          <a:ln/>
        </p:spPr>
        <p:txBody>
          <a:bodyPr wrap="none" lIns="0" tIns="0" rIns="0" bIns="0" rtlCol="0" anchor="t"/>
          <a:lstStyle/>
          <a:p>
            <a:pPr marL="0" indent="0" algn="l">
              <a:lnSpc>
                <a:spcPts val="2250"/>
              </a:lnSpc>
              <a:buNone/>
            </a:pPr>
            <a:r>
              <a:rPr lang="en-US" sz="1400" dirty="0">
                <a:solidFill>
                  <a:srgbClr val="384653"/>
                </a:solidFill>
                <a:latin typeface="Montserrat" pitchFamily="34" charset="0"/>
                <a:ea typeface="Montserrat" pitchFamily="34" charset="-122"/>
                <a:cs typeface="Montserrat" pitchFamily="34" charset="-120"/>
              </a:rPr>
              <a:t>Khởi tạo dự án Next.js và cấu hình cơ bản</a:t>
            </a:r>
            <a:endParaRPr lang="en-US" sz="1400" dirty="0"/>
          </a:p>
        </p:txBody>
      </p:sp>
      <p:sp>
        <p:nvSpPr>
          <p:cNvPr id="8" name="Text 6"/>
          <p:cNvSpPr/>
          <p:nvPr/>
        </p:nvSpPr>
        <p:spPr>
          <a:xfrm>
            <a:off x="6831330" y="3019901"/>
            <a:ext cx="1636157" cy="287774"/>
          </a:xfrm>
          <a:prstGeom prst="rect">
            <a:avLst/>
          </a:prstGeom>
          <a:noFill/>
          <a:ln/>
        </p:spPr>
        <p:txBody>
          <a:bodyPr wrap="none" lIns="0" tIns="0" rIns="0" bIns="0" rtlCol="0" anchor="t"/>
          <a:lstStyle/>
          <a:p>
            <a:pPr marL="0" indent="0" algn="l">
              <a:lnSpc>
                <a:spcPts val="2250"/>
              </a:lnSpc>
              <a:buNone/>
            </a:pPr>
            <a:r>
              <a:rPr lang="en-US" sz="1400" dirty="0">
                <a:solidFill>
                  <a:srgbClr val="384653"/>
                </a:solidFill>
                <a:latin typeface="Montserrat" pitchFamily="34" charset="0"/>
                <a:ea typeface="Montserrat" pitchFamily="34" charset="-122"/>
                <a:cs typeface="Montserrat" pitchFamily="34" charset="-120"/>
              </a:rPr>
              <a:t>Huỳnh Phước Thọ</a:t>
            </a:r>
            <a:endParaRPr lang="en-US" sz="1400" dirty="0"/>
          </a:p>
        </p:txBody>
      </p:sp>
      <p:sp>
        <p:nvSpPr>
          <p:cNvPr id="9" name="Text 7"/>
          <p:cNvSpPr/>
          <p:nvPr/>
        </p:nvSpPr>
        <p:spPr>
          <a:xfrm>
            <a:off x="8834676" y="3019901"/>
            <a:ext cx="968335" cy="287774"/>
          </a:xfrm>
          <a:prstGeom prst="rect">
            <a:avLst/>
          </a:prstGeom>
          <a:noFill/>
          <a:ln/>
        </p:spPr>
        <p:txBody>
          <a:bodyPr wrap="none" lIns="0" tIns="0" rIns="0" bIns="0" rtlCol="0" anchor="t"/>
          <a:lstStyle/>
          <a:p>
            <a:pPr marL="0" indent="0" algn="l">
              <a:lnSpc>
                <a:spcPts val="2250"/>
              </a:lnSpc>
              <a:buNone/>
            </a:pPr>
            <a:r>
              <a:rPr lang="en-US" sz="1400" dirty="0">
                <a:solidFill>
                  <a:srgbClr val="384653"/>
                </a:solidFill>
                <a:latin typeface="Montserrat" pitchFamily="34" charset="0"/>
                <a:ea typeface="Montserrat" pitchFamily="34" charset="-122"/>
                <a:cs typeface="Montserrat" pitchFamily="34" charset="-120"/>
              </a:rPr>
              <a:t>3</a:t>
            </a:r>
            <a:endParaRPr lang="en-US" sz="1400" dirty="0"/>
          </a:p>
        </p:txBody>
      </p:sp>
      <p:sp>
        <p:nvSpPr>
          <p:cNvPr id="10" name="Text 8"/>
          <p:cNvSpPr/>
          <p:nvPr/>
        </p:nvSpPr>
        <p:spPr>
          <a:xfrm>
            <a:off x="10170200" y="3019901"/>
            <a:ext cx="1636157" cy="287774"/>
          </a:xfrm>
          <a:prstGeom prst="rect">
            <a:avLst/>
          </a:prstGeom>
          <a:noFill/>
          <a:ln/>
        </p:spPr>
        <p:txBody>
          <a:bodyPr wrap="none" lIns="0" tIns="0" rIns="0" bIns="0" rtlCol="0" anchor="t"/>
          <a:lstStyle/>
          <a:p>
            <a:pPr marL="0" indent="0" algn="l">
              <a:lnSpc>
                <a:spcPts val="2250"/>
              </a:lnSpc>
              <a:buNone/>
            </a:pPr>
            <a:r>
              <a:rPr lang="en-US" sz="1400" dirty="0">
                <a:solidFill>
                  <a:srgbClr val="384653"/>
                </a:solidFill>
                <a:latin typeface="Montserrat" pitchFamily="34" charset="0"/>
                <a:ea typeface="Montserrat" pitchFamily="34" charset="-122"/>
                <a:cs typeface="Montserrat" pitchFamily="34" charset="-120"/>
              </a:rPr>
              <a:t>22/02/2025</a:t>
            </a:r>
            <a:endParaRPr lang="en-US" sz="1400" dirty="0"/>
          </a:p>
        </p:txBody>
      </p:sp>
      <p:sp>
        <p:nvSpPr>
          <p:cNvPr id="11" name="Text 9"/>
          <p:cNvSpPr/>
          <p:nvPr/>
        </p:nvSpPr>
        <p:spPr>
          <a:xfrm>
            <a:off x="12173545" y="3019901"/>
            <a:ext cx="1639967" cy="287774"/>
          </a:xfrm>
          <a:prstGeom prst="rect">
            <a:avLst/>
          </a:prstGeom>
          <a:noFill/>
          <a:ln/>
        </p:spPr>
        <p:txBody>
          <a:bodyPr wrap="none" lIns="0" tIns="0" rIns="0" bIns="0" rtlCol="0" anchor="t"/>
          <a:lstStyle/>
          <a:p>
            <a:pPr marL="0" indent="0" algn="l">
              <a:lnSpc>
                <a:spcPts val="2250"/>
              </a:lnSpc>
              <a:buNone/>
            </a:pPr>
            <a:r>
              <a:rPr lang="en-US" sz="1400" dirty="0">
                <a:solidFill>
                  <a:srgbClr val="384653"/>
                </a:solidFill>
                <a:latin typeface="Montserrat" pitchFamily="34" charset="0"/>
                <a:ea typeface="Montserrat" pitchFamily="34" charset="-122"/>
                <a:cs typeface="Montserrat" pitchFamily="34" charset="-120"/>
              </a:rPr>
              <a:t>22/02/2025</a:t>
            </a:r>
            <a:endParaRPr lang="en-US" sz="1400" dirty="0"/>
          </a:p>
        </p:txBody>
      </p:sp>
      <p:sp>
        <p:nvSpPr>
          <p:cNvPr id="12" name="Shape 10"/>
          <p:cNvSpPr/>
          <p:nvPr/>
        </p:nvSpPr>
        <p:spPr>
          <a:xfrm>
            <a:off x="637103" y="3423166"/>
            <a:ext cx="13356193" cy="518755"/>
          </a:xfrm>
          <a:prstGeom prst="rect">
            <a:avLst/>
          </a:prstGeom>
          <a:solidFill>
            <a:srgbClr val="000000">
              <a:alpha val="4000"/>
            </a:srgbClr>
          </a:solidFill>
          <a:ln/>
        </p:spPr>
        <p:txBody>
          <a:bodyPr/>
          <a:lstStyle/>
          <a:p>
            <a:endParaRPr lang="vi-VN"/>
          </a:p>
        </p:txBody>
      </p:sp>
      <p:sp>
        <p:nvSpPr>
          <p:cNvPr id="13" name="Text 11"/>
          <p:cNvSpPr/>
          <p:nvPr/>
        </p:nvSpPr>
        <p:spPr>
          <a:xfrm>
            <a:off x="817364" y="3538657"/>
            <a:ext cx="304324" cy="287774"/>
          </a:xfrm>
          <a:prstGeom prst="rect">
            <a:avLst/>
          </a:prstGeom>
          <a:noFill/>
          <a:ln/>
        </p:spPr>
        <p:txBody>
          <a:bodyPr wrap="none" lIns="0" tIns="0" rIns="0" bIns="0" rtlCol="0" anchor="t"/>
          <a:lstStyle/>
          <a:p>
            <a:pPr marL="0" indent="0" algn="l">
              <a:lnSpc>
                <a:spcPts val="2250"/>
              </a:lnSpc>
              <a:buNone/>
            </a:pPr>
            <a:r>
              <a:rPr lang="en-US" sz="1400" dirty="0">
                <a:solidFill>
                  <a:srgbClr val="384653"/>
                </a:solidFill>
                <a:latin typeface="Montserrat" pitchFamily="34" charset="0"/>
                <a:ea typeface="Montserrat" pitchFamily="34" charset="-122"/>
                <a:cs typeface="Montserrat" pitchFamily="34" charset="-120"/>
              </a:rPr>
              <a:t>2</a:t>
            </a:r>
            <a:endParaRPr lang="en-US" sz="1400" dirty="0"/>
          </a:p>
        </p:txBody>
      </p:sp>
      <p:sp>
        <p:nvSpPr>
          <p:cNvPr id="14" name="Text 12"/>
          <p:cNvSpPr/>
          <p:nvPr/>
        </p:nvSpPr>
        <p:spPr>
          <a:xfrm>
            <a:off x="1488877" y="3538657"/>
            <a:ext cx="4975265" cy="287774"/>
          </a:xfrm>
          <a:prstGeom prst="rect">
            <a:avLst/>
          </a:prstGeom>
          <a:noFill/>
          <a:ln/>
        </p:spPr>
        <p:txBody>
          <a:bodyPr wrap="none" lIns="0" tIns="0" rIns="0" bIns="0" rtlCol="0" anchor="t"/>
          <a:lstStyle/>
          <a:p>
            <a:pPr marL="0" indent="0" algn="l">
              <a:lnSpc>
                <a:spcPts val="2250"/>
              </a:lnSpc>
              <a:buNone/>
            </a:pPr>
            <a:r>
              <a:rPr lang="en-US" sz="1400" dirty="0">
                <a:solidFill>
                  <a:srgbClr val="384653"/>
                </a:solidFill>
                <a:latin typeface="Montserrat" pitchFamily="34" charset="0"/>
                <a:ea typeface="Montserrat" pitchFamily="34" charset="-122"/>
                <a:cs typeface="Montserrat" pitchFamily="34" charset="-120"/>
              </a:rPr>
              <a:t>Xây dựng hệ thống xác thực với next-auth</a:t>
            </a:r>
            <a:endParaRPr lang="en-US" sz="1400" dirty="0"/>
          </a:p>
        </p:txBody>
      </p:sp>
      <p:sp>
        <p:nvSpPr>
          <p:cNvPr id="15" name="Text 13"/>
          <p:cNvSpPr/>
          <p:nvPr/>
        </p:nvSpPr>
        <p:spPr>
          <a:xfrm>
            <a:off x="6831330" y="3538657"/>
            <a:ext cx="1636157" cy="287774"/>
          </a:xfrm>
          <a:prstGeom prst="rect">
            <a:avLst/>
          </a:prstGeom>
          <a:noFill/>
          <a:ln/>
        </p:spPr>
        <p:txBody>
          <a:bodyPr wrap="none" lIns="0" tIns="0" rIns="0" bIns="0" rtlCol="0" anchor="t"/>
          <a:lstStyle/>
          <a:p>
            <a:pPr marL="0" indent="0" algn="l">
              <a:lnSpc>
                <a:spcPts val="2250"/>
              </a:lnSpc>
              <a:buNone/>
            </a:pPr>
            <a:r>
              <a:rPr lang="en-US" sz="1400" dirty="0">
                <a:solidFill>
                  <a:srgbClr val="384653"/>
                </a:solidFill>
                <a:latin typeface="Montserrat" pitchFamily="34" charset="0"/>
                <a:ea typeface="Montserrat" pitchFamily="34" charset="-122"/>
                <a:cs typeface="Montserrat" pitchFamily="34" charset="-120"/>
              </a:rPr>
              <a:t>Huỳnh Phước Thọ</a:t>
            </a:r>
            <a:endParaRPr lang="en-US" sz="1400" dirty="0"/>
          </a:p>
        </p:txBody>
      </p:sp>
      <p:sp>
        <p:nvSpPr>
          <p:cNvPr id="16" name="Text 14"/>
          <p:cNvSpPr/>
          <p:nvPr/>
        </p:nvSpPr>
        <p:spPr>
          <a:xfrm>
            <a:off x="8834676" y="3538657"/>
            <a:ext cx="968335" cy="287774"/>
          </a:xfrm>
          <a:prstGeom prst="rect">
            <a:avLst/>
          </a:prstGeom>
          <a:noFill/>
          <a:ln/>
        </p:spPr>
        <p:txBody>
          <a:bodyPr wrap="none" lIns="0" tIns="0" rIns="0" bIns="0" rtlCol="0" anchor="t"/>
          <a:lstStyle/>
          <a:p>
            <a:pPr marL="0" indent="0" algn="l">
              <a:lnSpc>
                <a:spcPts val="2250"/>
              </a:lnSpc>
              <a:buNone/>
            </a:pPr>
            <a:r>
              <a:rPr lang="en-US" sz="1400" dirty="0">
                <a:solidFill>
                  <a:srgbClr val="384653"/>
                </a:solidFill>
                <a:latin typeface="Montserrat" pitchFamily="34" charset="0"/>
                <a:ea typeface="Montserrat" pitchFamily="34" charset="-122"/>
                <a:cs typeface="Montserrat" pitchFamily="34" charset="-120"/>
              </a:rPr>
              <a:t>8</a:t>
            </a:r>
            <a:endParaRPr lang="en-US" sz="1400" dirty="0"/>
          </a:p>
        </p:txBody>
      </p:sp>
      <p:sp>
        <p:nvSpPr>
          <p:cNvPr id="17" name="Text 15"/>
          <p:cNvSpPr/>
          <p:nvPr/>
        </p:nvSpPr>
        <p:spPr>
          <a:xfrm>
            <a:off x="10170200" y="3538657"/>
            <a:ext cx="1636157" cy="287774"/>
          </a:xfrm>
          <a:prstGeom prst="rect">
            <a:avLst/>
          </a:prstGeom>
          <a:noFill/>
          <a:ln/>
        </p:spPr>
        <p:txBody>
          <a:bodyPr wrap="none" lIns="0" tIns="0" rIns="0" bIns="0" rtlCol="0" anchor="t"/>
          <a:lstStyle/>
          <a:p>
            <a:pPr marL="0" indent="0" algn="l">
              <a:lnSpc>
                <a:spcPts val="2250"/>
              </a:lnSpc>
              <a:buNone/>
            </a:pPr>
            <a:r>
              <a:rPr lang="en-US" sz="1400" dirty="0">
                <a:solidFill>
                  <a:srgbClr val="384653"/>
                </a:solidFill>
                <a:latin typeface="Montserrat" pitchFamily="34" charset="0"/>
                <a:ea typeface="Montserrat" pitchFamily="34" charset="-122"/>
                <a:cs typeface="Montserrat" pitchFamily="34" charset="-120"/>
              </a:rPr>
              <a:t>22/02/2025</a:t>
            </a:r>
            <a:endParaRPr lang="en-US" sz="1400" dirty="0"/>
          </a:p>
        </p:txBody>
      </p:sp>
      <p:sp>
        <p:nvSpPr>
          <p:cNvPr id="18" name="Text 16"/>
          <p:cNvSpPr/>
          <p:nvPr/>
        </p:nvSpPr>
        <p:spPr>
          <a:xfrm>
            <a:off x="12173545" y="3538657"/>
            <a:ext cx="1639967" cy="287774"/>
          </a:xfrm>
          <a:prstGeom prst="rect">
            <a:avLst/>
          </a:prstGeom>
          <a:noFill/>
          <a:ln/>
        </p:spPr>
        <p:txBody>
          <a:bodyPr wrap="none" lIns="0" tIns="0" rIns="0" bIns="0" rtlCol="0" anchor="t"/>
          <a:lstStyle/>
          <a:p>
            <a:pPr marL="0" indent="0" algn="l">
              <a:lnSpc>
                <a:spcPts val="2250"/>
              </a:lnSpc>
              <a:buNone/>
            </a:pPr>
            <a:r>
              <a:rPr lang="en-US" sz="1400" dirty="0">
                <a:solidFill>
                  <a:srgbClr val="384653"/>
                </a:solidFill>
                <a:latin typeface="Montserrat" pitchFamily="34" charset="0"/>
                <a:ea typeface="Montserrat" pitchFamily="34" charset="-122"/>
                <a:cs typeface="Montserrat" pitchFamily="34" charset="-120"/>
              </a:rPr>
              <a:t>28/02/2025</a:t>
            </a:r>
            <a:endParaRPr lang="en-US" sz="1400" dirty="0"/>
          </a:p>
        </p:txBody>
      </p:sp>
      <p:sp>
        <p:nvSpPr>
          <p:cNvPr id="19" name="Shape 17"/>
          <p:cNvSpPr/>
          <p:nvPr/>
        </p:nvSpPr>
        <p:spPr>
          <a:xfrm>
            <a:off x="637103" y="3941921"/>
            <a:ext cx="13356193" cy="518755"/>
          </a:xfrm>
          <a:prstGeom prst="rect">
            <a:avLst/>
          </a:prstGeom>
          <a:solidFill>
            <a:srgbClr val="FFFFFF">
              <a:alpha val="4000"/>
            </a:srgbClr>
          </a:solidFill>
          <a:ln/>
        </p:spPr>
        <p:txBody>
          <a:bodyPr/>
          <a:lstStyle/>
          <a:p>
            <a:endParaRPr lang="vi-VN"/>
          </a:p>
        </p:txBody>
      </p:sp>
      <p:sp>
        <p:nvSpPr>
          <p:cNvPr id="20" name="Text 18"/>
          <p:cNvSpPr/>
          <p:nvPr/>
        </p:nvSpPr>
        <p:spPr>
          <a:xfrm>
            <a:off x="817364" y="4057412"/>
            <a:ext cx="304324" cy="287774"/>
          </a:xfrm>
          <a:prstGeom prst="rect">
            <a:avLst/>
          </a:prstGeom>
          <a:noFill/>
          <a:ln/>
        </p:spPr>
        <p:txBody>
          <a:bodyPr wrap="none" lIns="0" tIns="0" rIns="0" bIns="0" rtlCol="0" anchor="t"/>
          <a:lstStyle/>
          <a:p>
            <a:pPr marL="0" indent="0" algn="l">
              <a:lnSpc>
                <a:spcPts val="2250"/>
              </a:lnSpc>
              <a:buNone/>
            </a:pPr>
            <a:r>
              <a:rPr lang="en-US" sz="1400" dirty="0">
                <a:solidFill>
                  <a:srgbClr val="384653"/>
                </a:solidFill>
                <a:latin typeface="Montserrat" pitchFamily="34" charset="0"/>
                <a:ea typeface="Montserrat" pitchFamily="34" charset="-122"/>
                <a:cs typeface="Montserrat" pitchFamily="34" charset="-120"/>
              </a:rPr>
              <a:t>3</a:t>
            </a:r>
            <a:endParaRPr lang="en-US" sz="1400" dirty="0"/>
          </a:p>
        </p:txBody>
      </p:sp>
      <p:sp>
        <p:nvSpPr>
          <p:cNvPr id="21" name="Text 19"/>
          <p:cNvSpPr/>
          <p:nvPr/>
        </p:nvSpPr>
        <p:spPr>
          <a:xfrm>
            <a:off x="1488877" y="4057412"/>
            <a:ext cx="4975265" cy="287774"/>
          </a:xfrm>
          <a:prstGeom prst="rect">
            <a:avLst/>
          </a:prstGeom>
          <a:noFill/>
          <a:ln/>
        </p:spPr>
        <p:txBody>
          <a:bodyPr wrap="none" lIns="0" tIns="0" rIns="0" bIns="0" rtlCol="0" anchor="t"/>
          <a:lstStyle/>
          <a:p>
            <a:pPr marL="0" indent="0" algn="l">
              <a:lnSpc>
                <a:spcPts val="2250"/>
              </a:lnSpc>
              <a:buNone/>
            </a:pPr>
            <a:r>
              <a:rPr lang="en-US" sz="1400" dirty="0">
                <a:solidFill>
                  <a:srgbClr val="384653"/>
                </a:solidFill>
                <a:latin typeface="Montserrat" pitchFamily="34" charset="0"/>
                <a:ea typeface="Montserrat" pitchFamily="34" charset="-122"/>
                <a:cs typeface="Montserrat" pitchFamily="34" charset="-120"/>
              </a:rPr>
              <a:t>Tạo giao diện đăng nhập/đăng ký với shadcn/ui</a:t>
            </a:r>
            <a:endParaRPr lang="en-US" sz="1400" dirty="0"/>
          </a:p>
        </p:txBody>
      </p:sp>
      <p:sp>
        <p:nvSpPr>
          <p:cNvPr id="22" name="Text 20"/>
          <p:cNvSpPr/>
          <p:nvPr/>
        </p:nvSpPr>
        <p:spPr>
          <a:xfrm>
            <a:off x="6831330" y="4057412"/>
            <a:ext cx="1636157" cy="287774"/>
          </a:xfrm>
          <a:prstGeom prst="rect">
            <a:avLst/>
          </a:prstGeom>
          <a:noFill/>
          <a:ln/>
        </p:spPr>
        <p:txBody>
          <a:bodyPr wrap="none" lIns="0" tIns="0" rIns="0" bIns="0" rtlCol="0" anchor="t"/>
          <a:lstStyle/>
          <a:p>
            <a:pPr marL="0" indent="0" algn="l">
              <a:lnSpc>
                <a:spcPts val="2250"/>
              </a:lnSpc>
              <a:buNone/>
            </a:pPr>
            <a:r>
              <a:rPr lang="en-US" sz="1400" dirty="0">
                <a:solidFill>
                  <a:srgbClr val="384653"/>
                </a:solidFill>
                <a:latin typeface="Montserrat" pitchFamily="34" charset="0"/>
                <a:ea typeface="Montserrat" pitchFamily="34" charset="-122"/>
                <a:cs typeface="Montserrat" pitchFamily="34" charset="-120"/>
              </a:rPr>
              <a:t>Nguyễn Phú Vinh</a:t>
            </a:r>
            <a:endParaRPr lang="en-US" sz="1400" dirty="0"/>
          </a:p>
        </p:txBody>
      </p:sp>
      <p:sp>
        <p:nvSpPr>
          <p:cNvPr id="23" name="Text 21"/>
          <p:cNvSpPr/>
          <p:nvPr/>
        </p:nvSpPr>
        <p:spPr>
          <a:xfrm>
            <a:off x="8834676" y="4057412"/>
            <a:ext cx="968335" cy="287774"/>
          </a:xfrm>
          <a:prstGeom prst="rect">
            <a:avLst/>
          </a:prstGeom>
          <a:noFill/>
          <a:ln/>
        </p:spPr>
        <p:txBody>
          <a:bodyPr wrap="none" lIns="0" tIns="0" rIns="0" bIns="0" rtlCol="0" anchor="t"/>
          <a:lstStyle/>
          <a:p>
            <a:pPr marL="0" indent="0" algn="l">
              <a:lnSpc>
                <a:spcPts val="2250"/>
              </a:lnSpc>
              <a:buNone/>
            </a:pPr>
            <a:r>
              <a:rPr lang="en-US" sz="1400" dirty="0">
                <a:solidFill>
                  <a:srgbClr val="384653"/>
                </a:solidFill>
                <a:latin typeface="Montserrat" pitchFamily="34" charset="0"/>
                <a:ea typeface="Montserrat" pitchFamily="34" charset="-122"/>
                <a:cs typeface="Montserrat" pitchFamily="34" charset="-120"/>
              </a:rPr>
              <a:t>5</a:t>
            </a:r>
            <a:endParaRPr lang="en-US" sz="1400" dirty="0"/>
          </a:p>
        </p:txBody>
      </p:sp>
      <p:sp>
        <p:nvSpPr>
          <p:cNvPr id="24" name="Text 22"/>
          <p:cNvSpPr/>
          <p:nvPr/>
        </p:nvSpPr>
        <p:spPr>
          <a:xfrm>
            <a:off x="10170200" y="4057412"/>
            <a:ext cx="1636157" cy="287774"/>
          </a:xfrm>
          <a:prstGeom prst="rect">
            <a:avLst/>
          </a:prstGeom>
          <a:noFill/>
          <a:ln/>
        </p:spPr>
        <p:txBody>
          <a:bodyPr wrap="none" lIns="0" tIns="0" rIns="0" bIns="0" rtlCol="0" anchor="t"/>
          <a:lstStyle/>
          <a:p>
            <a:pPr marL="0" indent="0" algn="l">
              <a:lnSpc>
                <a:spcPts val="2250"/>
              </a:lnSpc>
              <a:buNone/>
            </a:pPr>
            <a:r>
              <a:rPr lang="en-US" sz="1400" dirty="0">
                <a:solidFill>
                  <a:srgbClr val="384653"/>
                </a:solidFill>
                <a:latin typeface="Montserrat" pitchFamily="34" charset="0"/>
                <a:ea typeface="Montserrat" pitchFamily="34" charset="-122"/>
                <a:cs typeface="Montserrat" pitchFamily="34" charset="-120"/>
              </a:rPr>
              <a:t>22/02/2025</a:t>
            </a:r>
            <a:endParaRPr lang="en-US" sz="1400" dirty="0"/>
          </a:p>
        </p:txBody>
      </p:sp>
      <p:sp>
        <p:nvSpPr>
          <p:cNvPr id="25" name="Text 23"/>
          <p:cNvSpPr/>
          <p:nvPr/>
        </p:nvSpPr>
        <p:spPr>
          <a:xfrm>
            <a:off x="12173545" y="4057412"/>
            <a:ext cx="1639967" cy="287774"/>
          </a:xfrm>
          <a:prstGeom prst="rect">
            <a:avLst/>
          </a:prstGeom>
          <a:noFill/>
          <a:ln/>
        </p:spPr>
        <p:txBody>
          <a:bodyPr wrap="none" lIns="0" tIns="0" rIns="0" bIns="0" rtlCol="0" anchor="t"/>
          <a:lstStyle/>
          <a:p>
            <a:pPr marL="0" indent="0" algn="l">
              <a:lnSpc>
                <a:spcPts val="2250"/>
              </a:lnSpc>
              <a:buNone/>
            </a:pPr>
            <a:r>
              <a:rPr lang="en-US" sz="1400" dirty="0">
                <a:solidFill>
                  <a:srgbClr val="384653"/>
                </a:solidFill>
                <a:latin typeface="Montserrat" pitchFamily="34" charset="0"/>
                <a:ea typeface="Montserrat" pitchFamily="34" charset="-122"/>
                <a:cs typeface="Montserrat" pitchFamily="34" charset="-120"/>
              </a:rPr>
              <a:t>23/02/2025</a:t>
            </a:r>
            <a:endParaRPr lang="en-US" sz="1400" dirty="0"/>
          </a:p>
        </p:txBody>
      </p:sp>
      <p:sp>
        <p:nvSpPr>
          <p:cNvPr id="26" name="Shape 24"/>
          <p:cNvSpPr/>
          <p:nvPr/>
        </p:nvSpPr>
        <p:spPr>
          <a:xfrm>
            <a:off x="637103" y="4460677"/>
            <a:ext cx="13356193" cy="518755"/>
          </a:xfrm>
          <a:prstGeom prst="rect">
            <a:avLst/>
          </a:prstGeom>
          <a:solidFill>
            <a:srgbClr val="000000">
              <a:alpha val="4000"/>
            </a:srgbClr>
          </a:solidFill>
          <a:ln/>
        </p:spPr>
        <p:txBody>
          <a:bodyPr/>
          <a:lstStyle/>
          <a:p>
            <a:endParaRPr lang="vi-VN"/>
          </a:p>
        </p:txBody>
      </p:sp>
      <p:sp>
        <p:nvSpPr>
          <p:cNvPr id="27" name="Text 25"/>
          <p:cNvSpPr/>
          <p:nvPr/>
        </p:nvSpPr>
        <p:spPr>
          <a:xfrm>
            <a:off x="817364" y="4576167"/>
            <a:ext cx="304324" cy="287774"/>
          </a:xfrm>
          <a:prstGeom prst="rect">
            <a:avLst/>
          </a:prstGeom>
          <a:noFill/>
          <a:ln/>
        </p:spPr>
        <p:txBody>
          <a:bodyPr wrap="none" lIns="0" tIns="0" rIns="0" bIns="0" rtlCol="0" anchor="t"/>
          <a:lstStyle/>
          <a:p>
            <a:pPr marL="0" indent="0" algn="l">
              <a:lnSpc>
                <a:spcPts val="2250"/>
              </a:lnSpc>
              <a:buNone/>
            </a:pPr>
            <a:r>
              <a:rPr lang="en-US" sz="1400" dirty="0">
                <a:solidFill>
                  <a:srgbClr val="384653"/>
                </a:solidFill>
                <a:latin typeface="Montserrat" pitchFamily="34" charset="0"/>
                <a:ea typeface="Montserrat" pitchFamily="34" charset="-122"/>
                <a:cs typeface="Montserrat" pitchFamily="34" charset="-120"/>
              </a:rPr>
              <a:t>4</a:t>
            </a:r>
            <a:endParaRPr lang="en-US" sz="1400" dirty="0"/>
          </a:p>
        </p:txBody>
      </p:sp>
      <p:sp>
        <p:nvSpPr>
          <p:cNvPr id="28" name="Text 26"/>
          <p:cNvSpPr/>
          <p:nvPr/>
        </p:nvSpPr>
        <p:spPr>
          <a:xfrm>
            <a:off x="1488877" y="4576167"/>
            <a:ext cx="4975265" cy="287774"/>
          </a:xfrm>
          <a:prstGeom prst="rect">
            <a:avLst/>
          </a:prstGeom>
          <a:noFill/>
          <a:ln/>
        </p:spPr>
        <p:txBody>
          <a:bodyPr wrap="none" lIns="0" tIns="0" rIns="0" bIns="0" rtlCol="0" anchor="t"/>
          <a:lstStyle/>
          <a:p>
            <a:pPr marL="0" indent="0" algn="l">
              <a:lnSpc>
                <a:spcPts val="2250"/>
              </a:lnSpc>
              <a:buNone/>
            </a:pPr>
            <a:r>
              <a:rPr lang="en-US" sz="1400" dirty="0">
                <a:solidFill>
                  <a:srgbClr val="384653"/>
                </a:solidFill>
                <a:latin typeface="Montserrat" pitchFamily="34" charset="0"/>
                <a:ea typeface="Montserrat" pitchFamily="34" charset="-122"/>
                <a:cs typeface="Montserrat" pitchFamily="34" charset="-120"/>
              </a:rPr>
              <a:t>Phát triển hệ thống điều hướng responsive</a:t>
            </a:r>
            <a:endParaRPr lang="en-US" sz="1400" dirty="0"/>
          </a:p>
        </p:txBody>
      </p:sp>
      <p:sp>
        <p:nvSpPr>
          <p:cNvPr id="29" name="Text 27"/>
          <p:cNvSpPr/>
          <p:nvPr/>
        </p:nvSpPr>
        <p:spPr>
          <a:xfrm>
            <a:off x="6831330" y="4576167"/>
            <a:ext cx="1636157" cy="287774"/>
          </a:xfrm>
          <a:prstGeom prst="rect">
            <a:avLst/>
          </a:prstGeom>
          <a:noFill/>
          <a:ln/>
        </p:spPr>
        <p:txBody>
          <a:bodyPr wrap="none" lIns="0" tIns="0" rIns="0" bIns="0" rtlCol="0" anchor="t"/>
          <a:lstStyle/>
          <a:p>
            <a:pPr marL="0" indent="0" algn="l">
              <a:lnSpc>
                <a:spcPts val="2250"/>
              </a:lnSpc>
              <a:buNone/>
            </a:pPr>
            <a:r>
              <a:rPr lang="en-US" sz="1400" dirty="0">
                <a:solidFill>
                  <a:srgbClr val="384653"/>
                </a:solidFill>
                <a:latin typeface="Montserrat" pitchFamily="34" charset="0"/>
                <a:ea typeface="Montserrat" pitchFamily="34" charset="-122"/>
                <a:cs typeface="Montserrat" pitchFamily="34" charset="-120"/>
              </a:rPr>
              <a:t>Nguyễn Phú Vinh</a:t>
            </a:r>
            <a:endParaRPr lang="en-US" sz="1400" dirty="0"/>
          </a:p>
        </p:txBody>
      </p:sp>
      <p:sp>
        <p:nvSpPr>
          <p:cNvPr id="30" name="Text 28"/>
          <p:cNvSpPr/>
          <p:nvPr/>
        </p:nvSpPr>
        <p:spPr>
          <a:xfrm>
            <a:off x="8834676" y="4576167"/>
            <a:ext cx="968335" cy="287774"/>
          </a:xfrm>
          <a:prstGeom prst="rect">
            <a:avLst/>
          </a:prstGeom>
          <a:noFill/>
          <a:ln/>
        </p:spPr>
        <p:txBody>
          <a:bodyPr wrap="none" lIns="0" tIns="0" rIns="0" bIns="0" rtlCol="0" anchor="t"/>
          <a:lstStyle/>
          <a:p>
            <a:pPr marL="0" indent="0" algn="l">
              <a:lnSpc>
                <a:spcPts val="2250"/>
              </a:lnSpc>
              <a:buNone/>
            </a:pPr>
            <a:r>
              <a:rPr lang="en-US" sz="1400" dirty="0">
                <a:solidFill>
                  <a:srgbClr val="384653"/>
                </a:solidFill>
                <a:latin typeface="Montserrat" pitchFamily="34" charset="0"/>
                <a:ea typeface="Montserrat" pitchFamily="34" charset="-122"/>
                <a:cs typeface="Montserrat" pitchFamily="34" charset="-120"/>
              </a:rPr>
              <a:t>5</a:t>
            </a:r>
            <a:endParaRPr lang="en-US" sz="1400" dirty="0"/>
          </a:p>
        </p:txBody>
      </p:sp>
      <p:sp>
        <p:nvSpPr>
          <p:cNvPr id="31" name="Text 29"/>
          <p:cNvSpPr/>
          <p:nvPr/>
        </p:nvSpPr>
        <p:spPr>
          <a:xfrm>
            <a:off x="10170200" y="4576167"/>
            <a:ext cx="1636157" cy="287774"/>
          </a:xfrm>
          <a:prstGeom prst="rect">
            <a:avLst/>
          </a:prstGeom>
          <a:noFill/>
          <a:ln/>
        </p:spPr>
        <p:txBody>
          <a:bodyPr wrap="none" lIns="0" tIns="0" rIns="0" bIns="0" rtlCol="0" anchor="t"/>
          <a:lstStyle/>
          <a:p>
            <a:pPr marL="0" indent="0" algn="l">
              <a:lnSpc>
                <a:spcPts val="2250"/>
              </a:lnSpc>
              <a:buNone/>
            </a:pPr>
            <a:r>
              <a:rPr lang="en-US" sz="1400" dirty="0">
                <a:solidFill>
                  <a:srgbClr val="384653"/>
                </a:solidFill>
                <a:latin typeface="Montserrat" pitchFamily="34" charset="0"/>
                <a:ea typeface="Montserrat" pitchFamily="34" charset="-122"/>
                <a:cs typeface="Montserrat" pitchFamily="34" charset="-120"/>
              </a:rPr>
              <a:t>23/02/2025</a:t>
            </a:r>
            <a:endParaRPr lang="en-US" sz="1400" dirty="0"/>
          </a:p>
        </p:txBody>
      </p:sp>
      <p:sp>
        <p:nvSpPr>
          <p:cNvPr id="32" name="Text 30"/>
          <p:cNvSpPr/>
          <p:nvPr/>
        </p:nvSpPr>
        <p:spPr>
          <a:xfrm>
            <a:off x="12173545" y="4576167"/>
            <a:ext cx="1639967" cy="287774"/>
          </a:xfrm>
          <a:prstGeom prst="rect">
            <a:avLst/>
          </a:prstGeom>
          <a:noFill/>
          <a:ln/>
        </p:spPr>
        <p:txBody>
          <a:bodyPr wrap="none" lIns="0" tIns="0" rIns="0" bIns="0" rtlCol="0" anchor="t"/>
          <a:lstStyle/>
          <a:p>
            <a:pPr marL="0" indent="0" algn="l">
              <a:lnSpc>
                <a:spcPts val="2250"/>
              </a:lnSpc>
              <a:buNone/>
            </a:pPr>
            <a:r>
              <a:rPr lang="en-US" sz="1400" dirty="0">
                <a:solidFill>
                  <a:srgbClr val="384653"/>
                </a:solidFill>
                <a:latin typeface="Montserrat" pitchFamily="34" charset="0"/>
                <a:ea typeface="Montserrat" pitchFamily="34" charset="-122"/>
                <a:cs typeface="Montserrat" pitchFamily="34" charset="-120"/>
              </a:rPr>
              <a:t>25/02/2025</a:t>
            </a:r>
            <a:endParaRPr lang="en-US" sz="1400" dirty="0"/>
          </a:p>
        </p:txBody>
      </p:sp>
      <p:sp>
        <p:nvSpPr>
          <p:cNvPr id="33" name="Shape 31"/>
          <p:cNvSpPr/>
          <p:nvPr/>
        </p:nvSpPr>
        <p:spPr>
          <a:xfrm>
            <a:off x="637103" y="4979432"/>
            <a:ext cx="13356193" cy="518755"/>
          </a:xfrm>
          <a:prstGeom prst="rect">
            <a:avLst/>
          </a:prstGeom>
          <a:solidFill>
            <a:srgbClr val="FFFFFF">
              <a:alpha val="4000"/>
            </a:srgbClr>
          </a:solidFill>
          <a:ln/>
        </p:spPr>
        <p:txBody>
          <a:bodyPr/>
          <a:lstStyle/>
          <a:p>
            <a:endParaRPr lang="vi-VN"/>
          </a:p>
        </p:txBody>
      </p:sp>
      <p:sp>
        <p:nvSpPr>
          <p:cNvPr id="34" name="Text 32"/>
          <p:cNvSpPr/>
          <p:nvPr/>
        </p:nvSpPr>
        <p:spPr>
          <a:xfrm>
            <a:off x="817364" y="5094923"/>
            <a:ext cx="304324" cy="287774"/>
          </a:xfrm>
          <a:prstGeom prst="rect">
            <a:avLst/>
          </a:prstGeom>
          <a:noFill/>
          <a:ln/>
        </p:spPr>
        <p:txBody>
          <a:bodyPr wrap="none" lIns="0" tIns="0" rIns="0" bIns="0" rtlCol="0" anchor="t"/>
          <a:lstStyle/>
          <a:p>
            <a:pPr marL="0" indent="0" algn="l">
              <a:lnSpc>
                <a:spcPts val="2250"/>
              </a:lnSpc>
              <a:buNone/>
            </a:pPr>
            <a:r>
              <a:rPr lang="en-US" sz="1400" dirty="0">
                <a:solidFill>
                  <a:srgbClr val="384653"/>
                </a:solidFill>
                <a:latin typeface="Montserrat" pitchFamily="34" charset="0"/>
                <a:ea typeface="Montserrat" pitchFamily="34" charset="-122"/>
                <a:cs typeface="Montserrat" pitchFamily="34" charset="-120"/>
              </a:rPr>
              <a:t>5</a:t>
            </a:r>
            <a:endParaRPr lang="en-US" sz="1400" dirty="0"/>
          </a:p>
        </p:txBody>
      </p:sp>
      <p:sp>
        <p:nvSpPr>
          <p:cNvPr id="35" name="Text 33"/>
          <p:cNvSpPr/>
          <p:nvPr/>
        </p:nvSpPr>
        <p:spPr>
          <a:xfrm>
            <a:off x="1488877" y="5094923"/>
            <a:ext cx="4975265" cy="287774"/>
          </a:xfrm>
          <a:prstGeom prst="rect">
            <a:avLst/>
          </a:prstGeom>
          <a:noFill/>
          <a:ln/>
        </p:spPr>
        <p:txBody>
          <a:bodyPr wrap="none" lIns="0" tIns="0" rIns="0" bIns="0" rtlCol="0" anchor="t"/>
          <a:lstStyle/>
          <a:p>
            <a:pPr marL="0" indent="0" algn="l">
              <a:lnSpc>
                <a:spcPts val="2250"/>
              </a:lnSpc>
              <a:buNone/>
            </a:pPr>
            <a:r>
              <a:rPr lang="en-US" sz="1400" dirty="0">
                <a:solidFill>
                  <a:srgbClr val="384653"/>
                </a:solidFill>
                <a:latin typeface="Montserrat" pitchFamily="34" charset="0"/>
                <a:ea typeface="Montserrat" pitchFamily="34" charset="-122"/>
                <a:cs typeface="Montserrat" pitchFamily="34" charset="-120"/>
              </a:rPr>
              <a:t>Xây dựng menu mobile với chế độ tối</a:t>
            </a:r>
            <a:endParaRPr lang="en-US" sz="1400" dirty="0"/>
          </a:p>
        </p:txBody>
      </p:sp>
      <p:sp>
        <p:nvSpPr>
          <p:cNvPr id="36" name="Text 34"/>
          <p:cNvSpPr/>
          <p:nvPr/>
        </p:nvSpPr>
        <p:spPr>
          <a:xfrm>
            <a:off x="6831330" y="5094923"/>
            <a:ext cx="1636157" cy="287774"/>
          </a:xfrm>
          <a:prstGeom prst="rect">
            <a:avLst/>
          </a:prstGeom>
          <a:noFill/>
          <a:ln/>
        </p:spPr>
        <p:txBody>
          <a:bodyPr wrap="none" lIns="0" tIns="0" rIns="0" bIns="0" rtlCol="0" anchor="t"/>
          <a:lstStyle/>
          <a:p>
            <a:pPr marL="0" indent="0" algn="l">
              <a:lnSpc>
                <a:spcPts val="2250"/>
              </a:lnSpc>
              <a:buNone/>
            </a:pPr>
            <a:r>
              <a:rPr lang="en-US" sz="1400" dirty="0">
                <a:solidFill>
                  <a:srgbClr val="384653"/>
                </a:solidFill>
                <a:latin typeface="Montserrat" pitchFamily="34" charset="0"/>
                <a:ea typeface="Montserrat" pitchFamily="34" charset="-122"/>
                <a:cs typeface="Montserrat" pitchFamily="34" charset="-120"/>
              </a:rPr>
              <a:t>Huỳnh Phước Thọ</a:t>
            </a:r>
            <a:endParaRPr lang="en-US" sz="1400" dirty="0"/>
          </a:p>
        </p:txBody>
      </p:sp>
      <p:sp>
        <p:nvSpPr>
          <p:cNvPr id="37" name="Text 35"/>
          <p:cNvSpPr/>
          <p:nvPr/>
        </p:nvSpPr>
        <p:spPr>
          <a:xfrm>
            <a:off x="8834676" y="5094923"/>
            <a:ext cx="968335" cy="287774"/>
          </a:xfrm>
          <a:prstGeom prst="rect">
            <a:avLst/>
          </a:prstGeom>
          <a:noFill/>
          <a:ln/>
        </p:spPr>
        <p:txBody>
          <a:bodyPr wrap="none" lIns="0" tIns="0" rIns="0" bIns="0" rtlCol="0" anchor="t"/>
          <a:lstStyle/>
          <a:p>
            <a:pPr marL="0" indent="0" algn="l">
              <a:lnSpc>
                <a:spcPts val="2250"/>
              </a:lnSpc>
              <a:buNone/>
            </a:pPr>
            <a:r>
              <a:rPr lang="en-US" sz="1400" dirty="0">
                <a:solidFill>
                  <a:srgbClr val="384653"/>
                </a:solidFill>
                <a:latin typeface="Montserrat" pitchFamily="34" charset="0"/>
                <a:ea typeface="Montserrat" pitchFamily="34" charset="-122"/>
                <a:cs typeface="Montserrat" pitchFamily="34" charset="-120"/>
              </a:rPr>
              <a:t>3</a:t>
            </a:r>
            <a:endParaRPr lang="en-US" sz="1400" dirty="0"/>
          </a:p>
        </p:txBody>
      </p:sp>
      <p:sp>
        <p:nvSpPr>
          <p:cNvPr id="38" name="Text 36"/>
          <p:cNvSpPr/>
          <p:nvPr/>
        </p:nvSpPr>
        <p:spPr>
          <a:xfrm>
            <a:off x="10170200" y="5094923"/>
            <a:ext cx="1636157" cy="287774"/>
          </a:xfrm>
          <a:prstGeom prst="rect">
            <a:avLst/>
          </a:prstGeom>
          <a:noFill/>
          <a:ln/>
        </p:spPr>
        <p:txBody>
          <a:bodyPr wrap="none" lIns="0" tIns="0" rIns="0" bIns="0" rtlCol="0" anchor="t"/>
          <a:lstStyle/>
          <a:p>
            <a:pPr marL="0" indent="0" algn="l">
              <a:lnSpc>
                <a:spcPts val="2250"/>
              </a:lnSpc>
              <a:buNone/>
            </a:pPr>
            <a:r>
              <a:rPr lang="en-US" sz="1400" dirty="0">
                <a:solidFill>
                  <a:srgbClr val="384653"/>
                </a:solidFill>
                <a:latin typeface="Montserrat" pitchFamily="34" charset="0"/>
                <a:ea typeface="Montserrat" pitchFamily="34" charset="-122"/>
                <a:cs typeface="Montserrat" pitchFamily="34" charset="-120"/>
              </a:rPr>
              <a:t>25/02/2025</a:t>
            </a:r>
            <a:endParaRPr lang="en-US" sz="1400" dirty="0"/>
          </a:p>
        </p:txBody>
      </p:sp>
      <p:sp>
        <p:nvSpPr>
          <p:cNvPr id="39" name="Text 37"/>
          <p:cNvSpPr/>
          <p:nvPr/>
        </p:nvSpPr>
        <p:spPr>
          <a:xfrm>
            <a:off x="12173545" y="5094923"/>
            <a:ext cx="1639967" cy="287774"/>
          </a:xfrm>
          <a:prstGeom prst="rect">
            <a:avLst/>
          </a:prstGeom>
          <a:noFill/>
          <a:ln/>
        </p:spPr>
        <p:txBody>
          <a:bodyPr wrap="none" lIns="0" tIns="0" rIns="0" bIns="0" rtlCol="0" anchor="t"/>
          <a:lstStyle/>
          <a:p>
            <a:pPr marL="0" indent="0" algn="l">
              <a:lnSpc>
                <a:spcPts val="2250"/>
              </a:lnSpc>
              <a:buNone/>
            </a:pPr>
            <a:r>
              <a:rPr lang="en-US" sz="1400" dirty="0">
                <a:solidFill>
                  <a:srgbClr val="384653"/>
                </a:solidFill>
                <a:latin typeface="Montserrat" pitchFamily="34" charset="0"/>
                <a:ea typeface="Montserrat" pitchFamily="34" charset="-122"/>
                <a:cs typeface="Montserrat" pitchFamily="34" charset="-120"/>
              </a:rPr>
              <a:t>26/02/2025</a:t>
            </a:r>
            <a:endParaRPr lang="en-US" sz="1400" dirty="0"/>
          </a:p>
        </p:txBody>
      </p:sp>
      <p:sp>
        <p:nvSpPr>
          <p:cNvPr id="40" name="Shape 38"/>
          <p:cNvSpPr/>
          <p:nvPr/>
        </p:nvSpPr>
        <p:spPr>
          <a:xfrm>
            <a:off x="637103" y="5498187"/>
            <a:ext cx="13356193" cy="518755"/>
          </a:xfrm>
          <a:prstGeom prst="rect">
            <a:avLst/>
          </a:prstGeom>
          <a:solidFill>
            <a:srgbClr val="000000">
              <a:alpha val="4000"/>
            </a:srgbClr>
          </a:solidFill>
          <a:ln/>
        </p:spPr>
        <p:txBody>
          <a:bodyPr/>
          <a:lstStyle/>
          <a:p>
            <a:endParaRPr lang="vi-VN"/>
          </a:p>
        </p:txBody>
      </p:sp>
      <p:sp>
        <p:nvSpPr>
          <p:cNvPr id="41" name="Text 39"/>
          <p:cNvSpPr/>
          <p:nvPr/>
        </p:nvSpPr>
        <p:spPr>
          <a:xfrm>
            <a:off x="817364" y="5613678"/>
            <a:ext cx="304324" cy="287774"/>
          </a:xfrm>
          <a:prstGeom prst="rect">
            <a:avLst/>
          </a:prstGeom>
          <a:noFill/>
          <a:ln/>
        </p:spPr>
        <p:txBody>
          <a:bodyPr wrap="none" lIns="0" tIns="0" rIns="0" bIns="0" rtlCol="0" anchor="t"/>
          <a:lstStyle/>
          <a:p>
            <a:pPr marL="0" indent="0" algn="l">
              <a:lnSpc>
                <a:spcPts val="2250"/>
              </a:lnSpc>
              <a:buNone/>
            </a:pPr>
            <a:r>
              <a:rPr lang="en-US" sz="1400" dirty="0">
                <a:solidFill>
                  <a:srgbClr val="384653"/>
                </a:solidFill>
                <a:latin typeface="Montserrat" pitchFamily="34" charset="0"/>
                <a:ea typeface="Montserrat" pitchFamily="34" charset="-122"/>
                <a:cs typeface="Montserrat" pitchFamily="34" charset="-120"/>
              </a:rPr>
              <a:t>6</a:t>
            </a:r>
            <a:endParaRPr lang="en-US" sz="1400" dirty="0"/>
          </a:p>
        </p:txBody>
      </p:sp>
      <p:sp>
        <p:nvSpPr>
          <p:cNvPr id="42" name="Text 40"/>
          <p:cNvSpPr/>
          <p:nvPr/>
        </p:nvSpPr>
        <p:spPr>
          <a:xfrm>
            <a:off x="1488877" y="5613678"/>
            <a:ext cx="4975265" cy="287774"/>
          </a:xfrm>
          <a:prstGeom prst="rect">
            <a:avLst/>
          </a:prstGeom>
          <a:noFill/>
          <a:ln/>
        </p:spPr>
        <p:txBody>
          <a:bodyPr wrap="none" lIns="0" tIns="0" rIns="0" bIns="0" rtlCol="0" anchor="t"/>
          <a:lstStyle/>
          <a:p>
            <a:pPr marL="0" indent="0" algn="l">
              <a:lnSpc>
                <a:spcPts val="2250"/>
              </a:lnSpc>
              <a:buNone/>
            </a:pPr>
            <a:r>
              <a:rPr lang="en-US" sz="1400" dirty="0">
                <a:solidFill>
                  <a:srgbClr val="384653"/>
                </a:solidFill>
                <a:latin typeface="Montserrat" pitchFamily="34" charset="0"/>
                <a:ea typeface="Montserrat" pitchFamily="34" charset="-122"/>
                <a:cs typeface="Montserrat" pitchFamily="34" charset="-120"/>
              </a:rPr>
              <a:t>Thêm tính năng quên mật khẩu</a:t>
            </a:r>
            <a:endParaRPr lang="en-US" sz="1400" dirty="0"/>
          </a:p>
        </p:txBody>
      </p:sp>
      <p:sp>
        <p:nvSpPr>
          <p:cNvPr id="43" name="Text 41"/>
          <p:cNvSpPr/>
          <p:nvPr/>
        </p:nvSpPr>
        <p:spPr>
          <a:xfrm>
            <a:off x="6831330" y="5613678"/>
            <a:ext cx="1636157" cy="287774"/>
          </a:xfrm>
          <a:prstGeom prst="rect">
            <a:avLst/>
          </a:prstGeom>
          <a:noFill/>
          <a:ln/>
        </p:spPr>
        <p:txBody>
          <a:bodyPr wrap="none" lIns="0" tIns="0" rIns="0" bIns="0" rtlCol="0" anchor="t"/>
          <a:lstStyle/>
          <a:p>
            <a:pPr marL="0" indent="0" algn="l">
              <a:lnSpc>
                <a:spcPts val="2250"/>
              </a:lnSpc>
              <a:buNone/>
            </a:pPr>
            <a:r>
              <a:rPr lang="en-US" sz="1400" dirty="0">
                <a:solidFill>
                  <a:srgbClr val="384653"/>
                </a:solidFill>
                <a:latin typeface="Montserrat" pitchFamily="34" charset="0"/>
                <a:ea typeface="Montserrat" pitchFamily="34" charset="-122"/>
                <a:cs typeface="Montserrat" pitchFamily="34" charset="-120"/>
              </a:rPr>
              <a:t>Nguyễn Phú Vinh</a:t>
            </a:r>
            <a:endParaRPr lang="en-US" sz="1400" dirty="0"/>
          </a:p>
        </p:txBody>
      </p:sp>
      <p:sp>
        <p:nvSpPr>
          <p:cNvPr id="44" name="Text 42"/>
          <p:cNvSpPr/>
          <p:nvPr/>
        </p:nvSpPr>
        <p:spPr>
          <a:xfrm>
            <a:off x="8834676" y="5613678"/>
            <a:ext cx="968335" cy="287774"/>
          </a:xfrm>
          <a:prstGeom prst="rect">
            <a:avLst/>
          </a:prstGeom>
          <a:noFill/>
          <a:ln/>
        </p:spPr>
        <p:txBody>
          <a:bodyPr wrap="none" lIns="0" tIns="0" rIns="0" bIns="0" rtlCol="0" anchor="t"/>
          <a:lstStyle/>
          <a:p>
            <a:pPr marL="0" indent="0" algn="l">
              <a:lnSpc>
                <a:spcPts val="2250"/>
              </a:lnSpc>
              <a:buNone/>
            </a:pPr>
            <a:r>
              <a:rPr lang="en-US" sz="1400" dirty="0">
                <a:solidFill>
                  <a:srgbClr val="384653"/>
                </a:solidFill>
                <a:latin typeface="Montserrat" pitchFamily="34" charset="0"/>
                <a:ea typeface="Montserrat" pitchFamily="34" charset="-122"/>
                <a:cs typeface="Montserrat" pitchFamily="34" charset="-120"/>
              </a:rPr>
              <a:t>3</a:t>
            </a:r>
            <a:endParaRPr lang="en-US" sz="1400" dirty="0"/>
          </a:p>
        </p:txBody>
      </p:sp>
      <p:sp>
        <p:nvSpPr>
          <p:cNvPr id="45" name="Text 43"/>
          <p:cNvSpPr/>
          <p:nvPr/>
        </p:nvSpPr>
        <p:spPr>
          <a:xfrm>
            <a:off x="10170200" y="5613678"/>
            <a:ext cx="1636157" cy="287774"/>
          </a:xfrm>
          <a:prstGeom prst="rect">
            <a:avLst/>
          </a:prstGeom>
          <a:noFill/>
          <a:ln/>
        </p:spPr>
        <p:txBody>
          <a:bodyPr wrap="none" lIns="0" tIns="0" rIns="0" bIns="0" rtlCol="0" anchor="t"/>
          <a:lstStyle/>
          <a:p>
            <a:pPr marL="0" indent="0" algn="l">
              <a:lnSpc>
                <a:spcPts val="2250"/>
              </a:lnSpc>
              <a:buNone/>
            </a:pPr>
            <a:r>
              <a:rPr lang="en-US" sz="1400" dirty="0">
                <a:solidFill>
                  <a:srgbClr val="384653"/>
                </a:solidFill>
                <a:latin typeface="Montserrat" pitchFamily="34" charset="0"/>
                <a:ea typeface="Montserrat" pitchFamily="34" charset="-122"/>
                <a:cs typeface="Montserrat" pitchFamily="34" charset="-120"/>
              </a:rPr>
              <a:t>23/02/2025</a:t>
            </a:r>
            <a:endParaRPr lang="en-US" sz="1400" dirty="0"/>
          </a:p>
        </p:txBody>
      </p:sp>
      <p:sp>
        <p:nvSpPr>
          <p:cNvPr id="46" name="Text 44"/>
          <p:cNvSpPr/>
          <p:nvPr/>
        </p:nvSpPr>
        <p:spPr>
          <a:xfrm>
            <a:off x="12173545" y="5613678"/>
            <a:ext cx="1639967" cy="287774"/>
          </a:xfrm>
          <a:prstGeom prst="rect">
            <a:avLst/>
          </a:prstGeom>
          <a:noFill/>
          <a:ln/>
        </p:spPr>
        <p:txBody>
          <a:bodyPr wrap="none" lIns="0" tIns="0" rIns="0" bIns="0" rtlCol="0" anchor="t"/>
          <a:lstStyle/>
          <a:p>
            <a:pPr marL="0" indent="0" algn="l">
              <a:lnSpc>
                <a:spcPts val="2250"/>
              </a:lnSpc>
              <a:buNone/>
            </a:pPr>
            <a:r>
              <a:rPr lang="en-US" sz="1400" dirty="0">
                <a:solidFill>
                  <a:srgbClr val="384653"/>
                </a:solidFill>
                <a:latin typeface="Montserrat" pitchFamily="34" charset="0"/>
                <a:ea typeface="Montserrat" pitchFamily="34" charset="-122"/>
                <a:cs typeface="Montserrat" pitchFamily="34" charset="-120"/>
              </a:rPr>
              <a:t>26/02/2025</a:t>
            </a:r>
            <a:endParaRPr lang="en-US" sz="1400" dirty="0"/>
          </a:p>
        </p:txBody>
      </p:sp>
      <p:sp>
        <p:nvSpPr>
          <p:cNvPr id="47" name="Shape 45"/>
          <p:cNvSpPr/>
          <p:nvPr/>
        </p:nvSpPr>
        <p:spPr>
          <a:xfrm>
            <a:off x="637103" y="6016943"/>
            <a:ext cx="13356193" cy="518755"/>
          </a:xfrm>
          <a:prstGeom prst="rect">
            <a:avLst/>
          </a:prstGeom>
          <a:solidFill>
            <a:srgbClr val="FFFFFF">
              <a:alpha val="4000"/>
            </a:srgbClr>
          </a:solidFill>
          <a:ln/>
        </p:spPr>
        <p:txBody>
          <a:bodyPr/>
          <a:lstStyle/>
          <a:p>
            <a:endParaRPr lang="vi-VN"/>
          </a:p>
        </p:txBody>
      </p:sp>
      <p:sp>
        <p:nvSpPr>
          <p:cNvPr id="48" name="Text 46"/>
          <p:cNvSpPr/>
          <p:nvPr/>
        </p:nvSpPr>
        <p:spPr>
          <a:xfrm>
            <a:off x="817364" y="6132433"/>
            <a:ext cx="304324" cy="287774"/>
          </a:xfrm>
          <a:prstGeom prst="rect">
            <a:avLst/>
          </a:prstGeom>
          <a:noFill/>
          <a:ln/>
        </p:spPr>
        <p:txBody>
          <a:bodyPr wrap="none" lIns="0" tIns="0" rIns="0" bIns="0" rtlCol="0" anchor="t"/>
          <a:lstStyle/>
          <a:p>
            <a:pPr marL="0" indent="0" algn="l">
              <a:lnSpc>
                <a:spcPts val="2250"/>
              </a:lnSpc>
              <a:buNone/>
            </a:pPr>
            <a:r>
              <a:rPr lang="en-US" sz="1400" dirty="0">
                <a:solidFill>
                  <a:srgbClr val="384653"/>
                </a:solidFill>
                <a:latin typeface="Montserrat" pitchFamily="34" charset="0"/>
                <a:ea typeface="Montserrat" pitchFamily="34" charset="-122"/>
                <a:cs typeface="Montserrat" pitchFamily="34" charset="-120"/>
              </a:rPr>
              <a:t>7</a:t>
            </a:r>
            <a:endParaRPr lang="en-US" sz="1400" dirty="0"/>
          </a:p>
        </p:txBody>
      </p:sp>
      <p:sp>
        <p:nvSpPr>
          <p:cNvPr id="49" name="Text 47"/>
          <p:cNvSpPr/>
          <p:nvPr/>
        </p:nvSpPr>
        <p:spPr>
          <a:xfrm>
            <a:off x="1488877" y="6132433"/>
            <a:ext cx="4975265" cy="287774"/>
          </a:xfrm>
          <a:prstGeom prst="rect">
            <a:avLst/>
          </a:prstGeom>
          <a:noFill/>
          <a:ln/>
        </p:spPr>
        <p:txBody>
          <a:bodyPr wrap="none" lIns="0" tIns="0" rIns="0" bIns="0" rtlCol="0" anchor="t"/>
          <a:lstStyle/>
          <a:p>
            <a:pPr marL="0" indent="0" algn="l">
              <a:lnSpc>
                <a:spcPts val="2250"/>
              </a:lnSpc>
              <a:buNone/>
            </a:pPr>
            <a:r>
              <a:rPr lang="en-US" sz="1400" dirty="0">
                <a:solidFill>
                  <a:srgbClr val="384653"/>
                </a:solidFill>
                <a:latin typeface="Montserrat" pitchFamily="34" charset="0"/>
                <a:ea typeface="Montserrat" pitchFamily="34" charset="-122"/>
                <a:cs typeface="Montserrat" pitchFamily="34" charset="-120"/>
              </a:rPr>
              <a:t>Tạo component footer và cập nhật giao diện</a:t>
            </a:r>
            <a:endParaRPr lang="en-US" sz="1400" dirty="0"/>
          </a:p>
        </p:txBody>
      </p:sp>
      <p:sp>
        <p:nvSpPr>
          <p:cNvPr id="50" name="Text 48"/>
          <p:cNvSpPr/>
          <p:nvPr/>
        </p:nvSpPr>
        <p:spPr>
          <a:xfrm>
            <a:off x="6831330" y="6132433"/>
            <a:ext cx="1636157" cy="287774"/>
          </a:xfrm>
          <a:prstGeom prst="rect">
            <a:avLst/>
          </a:prstGeom>
          <a:noFill/>
          <a:ln/>
        </p:spPr>
        <p:txBody>
          <a:bodyPr wrap="none" lIns="0" tIns="0" rIns="0" bIns="0" rtlCol="0" anchor="t"/>
          <a:lstStyle/>
          <a:p>
            <a:pPr marL="0" indent="0" algn="l">
              <a:lnSpc>
                <a:spcPts val="2250"/>
              </a:lnSpc>
              <a:buNone/>
            </a:pPr>
            <a:r>
              <a:rPr lang="en-US" sz="1400" dirty="0">
                <a:solidFill>
                  <a:srgbClr val="384653"/>
                </a:solidFill>
                <a:latin typeface="Montserrat" pitchFamily="34" charset="0"/>
                <a:ea typeface="Montserrat" pitchFamily="34" charset="-122"/>
                <a:cs typeface="Montserrat" pitchFamily="34" charset="-120"/>
              </a:rPr>
              <a:t>Nguyễn Phú Vinh</a:t>
            </a:r>
            <a:endParaRPr lang="en-US" sz="1400" dirty="0"/>
          </a:p>
        </p:txBody>
      </p:sp>
      <p:sp>
        <p:nvSpPr>
          <p:cNvPr id="51" name="Text 49"/>
          <p:cNvSpPr/>
          <p:nvPr/>
        </p:nvSpPr>
        <p:spPr>
          <a:xfrm>
            <a:off x="8834676" y="6132433"/>
            <a:ext cx="968335" cy="287774"/>
          </a:xfrm>
          <a:prstGeom prst="rect">
            <a:avLst/>
          </a:prstGeom>
          <a:noFill/>
          <a:ln/>
        </p:spPr>
        <p:txBody>
          <a:bodyPr wrap="none" lIns="0" tIns="0" rIns="0" bIns="0" rtlCol="0" anchor="t"/>
          <a:lstStyle/>
          <a:p>
            <a:pPr marL="0" indent="0" algn="l">
              <a:lnSpc>
                <a:spcPts val="2250"/>
              </a:lnSpc>
              <a:buNone/>
            </a:pPr>
            <a:r>
              <a:rPr lang="en-US" sz="1400" dirty="0">
                <a:solidFill>
                  <a:srgbClr val="384653"/>
                </a:solidFill>
                <a:latin typeface="Montserrat" pitchFamily="34" charset="0"/>
                <a:ea typeface="Montserrat" pitchFamily="34" charset="-122"/>
                <a:cs typeface="Montserrat" pitchFamily="34" charset="-120"/>
              </a:rPr>
              <a:t>3</a:t>
            </a:r>
            <a:endParaRPr lang="en-US" sz="1400" dirty="0"/>
          </a:p>
        </p:txBody>
      </p:sp>
      <p:sp>
        <p:nvSpPr>
          <p:cNvPr id="52" name="Text 50"/>
          <p:cNvSpPr/>
          <p:nvPr/>
        </p:nvSpPr>
        <p:spPr>
          <a:xfrm>
            <a:off x="10170200" y="6132433"/>
            <a:ext cx="1636157" cy="287774"/>
          </a:xfrm>
          <a:prstGeom prst="rect">
            <a:avLst/>
          </a:prstGeom>
          <a:noFill/>
          <a:ln/>
        </p:spPr>
        <p:txBody>
          <a:bodyPr wrap="none" lIns="0" tIns="0" rIns="0" bIns="0" rtlCol="0" anchor="t"/>
          <a:lstStyle/>
          <a:p>
            <a:pPr marL="0" indent="0" algn="l">
              <a:lnSpc>
                <a:spcPts val="2250"/>
              </a:lnSpc>
              <a:buNone/>
            </a:pPr>
            <a:r>
              <a:rPr lang="en-US" sz="1400" dirty="0">
                <a:solidFill>
                  <a:srgbClr val="384653"/>
                </a:solidFill>
                <a:latin typeface="Montserrat" pitchFamily="34" charset="0"/>
                <a:ea typeface="Montserrat" pitchFamily="34" charset="-122"/>
                <a:cs typeface="Montserrat" pitchFamily="34" charset="-120"/>
              </a:rPr>
              <a:t>24/02/2025</a:t>
            </a:r>
            <a:endParaRPr lang="en-US" sz="1400" dirty="0"/>
          </a:p>
        </p:txBody>
      </p:sp>
      <p:sp>
        <p:nvSpPr>
          <p:cNvPr id="53" name="Text 51"/>
          <p:cNvSpPr/>
          <p:nvPr/>
        </p:nvSpPr>
        <p:spPr>
          <a:xfrm>
            <a:off x="12173545" y="6132433"/>
            <a:ext cx="1639967" cy="287774"/>
          </a:xfrm>
          <a:prstGeom prst="rect">
            <a:avLst/>
          </a:prstGeom>
          <a:noFill/>
          <a:ln/>
        </p:spPr>
        <p:txBody>
          <a:bodyPr wrap="none" lIns="0" tIns="0" rIns="0" bIns="0" rtlCol="0" anchor="t"/>
          <a:lstStyle/>
          <a:p>
            <a:pPr marL="0" indent="0" algn="l">
              <a:lnSpc>
                <a:spcPts val="2250"/>
              </a:lnSpc>
              <a:buNone/>
            </a:pPr>
            <a:r>
              <a:rPr lang="en-US" sz="1400" dirty="0">
                <a:solidFill>
                  <a:srgbClr val="384653"/>
                </a:solidFill>
                <a:latin typeface="Montserrat" pitchFamily="34" charset="0"/>
                <a:ea typeface="Montserrat" pitchFamily="34" charset="-122"/>
                <a:cs typeface="Montserrat" pitchFamily="34" charset="-120"/>
              </a:rPr>
              <a:t>26/02/2025</a:t>
            </a:r>
            <a:endParaRPr lang="en-US" sz="1400" dirty="0"/>
          </a:p>
        </p:txBody>
      </p:sp>
      <p:sp>
        <p:nvSpPr>
          <p:cNvPr id="54" name="Shape 52"/>
          <p:cNvSpPr/>
          <p:nvPr/>
        </p:nvSpPr>
        <p:spPr>
          <a:xfrm>
            <a:off x="637103" y="6535698"/>
            <a:ext cx="13356193" cy="518755"/>
          </a:xfrm>
          <a:prstGeom prst="rect">
            <a:avLst/>
          </a:prstGeom>
          <a:solidFill>
            <a:srgbClr val="000000">
              <a:alpha val="4000"/>
            </a:srgbClr>
          </a:solidFill>
          <a:ln/>
        </p:spPr>
        <p:txBody>
          <a:bodyPr/>
          <a:lstStyle/>
          <a:p>
            <a:endParaRPr lang="vi-VN"/>
          </a:p>
        </p:txBody>
      </p:sp>
      <p:sp>
        <p:nvSpPr>
          <p:cNvPr id="55" name="Text 53"/>
          <p:cNvSpPr/>
          <p:nvPr/>
        </p:nvSpPr>
        <p:spPr>
          <a:xfrm>
            <a:off x="817364" y="6651188"/>
            <a:ext cx="304324" cy="287774"/>
          </a:xfrm>
          <a:prstGeom prst="rect">
            <a:avLst/>
          </a:prstGeom>
          <a:noFill/>
          <a:ln/>
        </p:spPr>
        <p:txBody>
          <a:bodyPr wrap="none" lIns="0" tIns="0" rIns="0" bIns="0" rtlCol="0" anchor="t"/>
          <a:lstStyle/>
          <a:p>
            <a:pPr marL="0" indent="0" algn="l">
              <a:lnSpc>
                <a:spcPts val="2250"/>
              </a:lnSpc>
              <a:buNone/>
            </a:pPr>
            <a:r>
              <a:rPr lang="en-US" sz="1400" dirty="0">
                <a:solidFill>
                  <a:srgbClr val="384653"/>
                </a:solidFill>
                <a:latin typeface="Montserrat" pitchFamily="34" charset="0"/>
                <a:ea typeface="Montserrat" pitchFamily="34" charset="-122"/>
                <a:cs typeface="Montserrat" pitchFamily="34" charset="-120"/>
              </a:rPr>
              <a:t>8</a:t>
            </a:r>
            <a:endParaRPr lang="en-US" sz="1400" dirty="0"/>
          </a:p>
        </p:txBody>
      </p:sp>
      <p:sp>
        <p:nvSpPr>
          <p:cNvPr id="56" name="Text 54"/>
          <p:cNvSpPr/>
          <p:nvPr/>
        </p:nvSpPr>
        <p:spPr>
          <a:xfrm>
            <a:off x="1488877" y="6651188"/>
            <a:ext cx="4975265" cy="287774"/>
          </a:xfrm>
          <a:prstGeom prst="rect">
            <a:avLst/>
          </a:prstGeom>
          <a:noFill/>
          <a:ln/>
        </p:spPr>
        <p:txBody>
          <a:bodyPr wrap="none" lIns="0" tIns="0" rIns="0" bIns="0" rtlCol="0" anchor="t"/>
          <a:lstStyle/>
          <a:p>
            <a:pPr marL="0" indent="0" algn="l">
              <a:lnSpc>
                <a:spcPts val="2250"/>
              </a:lnSpc>
              <a:buNone/>
            </a:pPr>
            <a:r>
              <a:rPr lang="en-US" sz="1400" dirty="0">
                <a:solidFill>
                  <a:srgbClr val="384653"/>
                </a:solidFill>
                <a:latin typeface="Montserrat" pitchFamily="34" charset="0"/>
                <a:ea typeface="Montserrat" pitchFamily="34" charset="-122"/>
                <a:cs typeface="Montserrat" pitchFamily="34" charset="-120"/>
              </a:rPr>
              <a:t>Thêm component tính năng cho trang chủ</a:t>
            </a:r>
            <a:endParaRPr lang="en-US" sz="1400" dirty="0"/>
          </a:p>
        </p:txBody>
      </p:sp>
      <p:sp>
        <p:nvSpPr>
          <p:cNvPr id="57" name="Text 55"/>
          <p:cNvSpPr/>
          <p:nvPr/>
        </p:nvSpPr>
        <p:spPr>
          <a:xfrm>
            <a:off x="6831330" y="6651188"/>
            <a:ext cx="1636157" cy="287774"/>
          </a:xfrm>
          <a:prstGeom prst="rect">
            <a:avLst/>
          </a:prstGeom>
          <a:noFill/>
          <a:ln/>
        </p:spPr>
        <p:txBody>
          <a:bodyPr wrap="none" lIns="0" tIns="0" rIns="0" bIns="0" rtlCol="0" anchor="t"/>
          <a:lstStyle/>
          <a:p>
            <a:pPr marL="0" indent="0" algn="l">
              <a:lnSpc>
                <a:spcPts val="2250"/>
              </a:lnSpc>
              <a:buNone/>
            </a:pPr>
            <a:r>
              <a:rPr lang="en-US" sz="1400" dirty="0">
                <a:solidFill>
                  <a:srgbClr val="384653"/>
                </a:solidFill>
                <a:latin typeface="Montserrat" pitchFamily="34" charset="0"/>
                <a:ea typeface="Montserrat" pitchFamily="34" charset="-122"/>
                <a:cs typeface="Montserrat" pitchFamily="34" charset="-120"/>
              </a:rPr>
              <a:t>Nguyễn Phú Vinh</a:t>
            </a:r>
            <a:endParaRPr lang="en-US" sz="1400" dirty="0"/>
          </a:p>
        </p:txBody>
      </p:sp>
      <p:sp>
        <p:nvSpPr>
          <p:cNvPr id="58" name="Text 56"/>
          <p:cNvSpPr/>
          <p:nvPr/>
        </p:nvSpPr>
        <p:spPr>
          <a:xfrm>
            <a:off x="8834676" y="6651188"/>
            <a:ext cx="968335" cy="287774"/>
          </a:xfrm>
          <a:prstGeom prst="rect">
            <a:avLst/>
          </a:prstGeom>
          <a:noFill/>
          <a:ln/>
        </p:spPr>
        <p:txBody>
          <a:bodyPr wrap="none" lIns="0" tIns="0" rIns="0" bIns="0" rtlCol="0" anchor="t"/>
          <a:lstStyle/>
          <a:p>
            <a:pPr marL="0" indent="0" algn="l">
              <a:lnSpc>
                <a:spcPts val="2250"/>
              </a:lnSpc>
              <a:buNone/>
            </a:pPr>
            <a:r>
              <a:rPr lang="en-US" sz="1400" dirty="0">
                <a:solidFill>
                  <a:srgbClr val="384653"/>
                </a:solidFill>
                <a:latin typeface="Montserrat" pitchFamily="34" charset="0"/>
                <a:ea typeface="Montserrat" pitchFamily="34" charset="-122"/>
                <a:cs typeface="Montserrat" pitchFamily="34" charset="-120"/>
              </a:rPr>
              <a:t>3</a:t>
            </a:r>
            <a:endParaRPr lang="en-US" sz="1400" dirty="0"/>
          </a:p>
        </p:txBody>
      </p:sp>
      <p:sp>
        <p:nvSpPr>
          <p:cNvPr id="59" name="Text 57"/>
          <p:cNvSpPr/>
          <p:nvPr/>
        </p:nvSpPr>
        <p:spPr>
          <a:xfrm>
            <a:off x="10170200" y="6651188"/>
            <a:ext cx="1636157" cy="287774"/>
          </a:xfrm>
          <a:prstGeom prst="rect">
            <a:avLst/>
          </a:prstGeom>
          <a:noFill/>
          <a:ln/>
        </p:spPr>
        <p:txBody>
          <a:bodyPr wrap="none" lIns="0" tIns="0" rIns="0" bIns="0" rtlCol="0" anchor="t"/>
          <a:lstStyle/>
          <a:p>
            <a:pPr marL="0" indent="0" algn="l">
              <a:lnSpc>
                <a:spcPts val="2250"/>
              </a:lnSpc>
              <a:buNone/>
            </a:pPr>
            <a:r>
              <a:rPr lang="en-US" sz="1400" dirty="0">
                <a:solidFill>
                  <a:srgbClr val="384653"/>
                </a:solidFill>
                <a:latin typeface="Montserrat" pitchFamily="34" charset="0"/>
                <a:ea typeface="Montserrat" pitchFamily="34" charset="-122"/>
                <a:cs typeface="Montserrat" pitchFamily="34" charset="-120"/>
              </a:rPr>
              <a:t>26/02/2025</a:t>
            </a:r>
            <a:endParaRPr lang="en-US" sz="1400" dirty="0"/>
          </a:p>
        </p:txBody>
      </p:sp>
      <p:sp>
        <p:nvSpPr>
          <p:cNvPr id="60" name="Text 58"/>
          <p:cNvSpPr/>
          <p:nvPr/>
        </p:nvSpPr>
        <p:spPr>
          <a:xfrm>
            <a:off x="12173545" y="6651188"/>
            <a:ext cx="1639967" cy="287774"/>
          </a:xfrm>
          <a:prstGeom prst="rect">
            <a:avLst/>
          </a:prstGeom>
          <a:noFill/>
          <a:ln/>
        </p:spPr>
        <p:txBody>
          <a:bodyPr wrap="none" lIns="0" tIns="0" rIns="0" bIns="0" rtlCol="0" anchor="t"/>
          <a:lstStyle/>
          <a:p>
            <a:pPr marL="0" indent="0" algn="l">
              <a:lnSpc>
                <a:spcPts val="2250"/>
              </a:lnSpc>
              <a:buNone/>
            </a:pPr>
            <a:r>
              <a:rPr lang="en-US" sz="1400" dirty="0">
                <a:solidFill>
                  <a:srgbClr val="384653"/>
                </a:solidFill>
                <a:latin typeface="Montserrat" pitchFamily="34" charset="0"/>
                <a:ea typeface="Montserrat" pitchFamily="34" charset="-122"/>
                <a:cs typeface="Montserrat" pitchFamily="34" charset="-120"/>
              </a:rPr>
              <a:t>27/02/2025</a:t>
            </a:r>
            <a:endParaRPr lang="en-US" sz="1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606743" y="1272183"/>
            <a:ext cx="11294745" cy="570309"/>
          </a:xfrm>
          <a:prstGeom prst="rect">
            <a:avLst/>
          </a:prstGeom>
          <a:noFill/>
          <a:ln/>
        </p:spPr>
        <p:txBody>
          <a:bodyPr wrap="none" lIns="0" tIns="0" rIns="0" bIns="0" rtlCol="0" anchor="t"/>
          <a:lstStyle/>
          <a:p>
            <a:pPr marL="0" indent="0" algn="l">
              <a:lnSpc>
                <a:spcPts val="4450"/>
              </a:lnSpc>
              <a:buNone/>
            </a:pPr>
            <a:r>
              <a:rPr lang="en-US" sz="3550" b="1" dirty="0">
                <a:solidFill>
                  <a:srgbClr val="2E3C4E"/>
                </a:solidFill>
                <a:latin typeface="Barlow Bold" pitchFamily="34" charset="0"/>
                <a:ea typeface="Barlow Bold" pitchFamily="34" charset="-122"/>
                <a:cs typeface="Barlow Bold" pitchFamily="34" charset="-120"/>
              </a:rPr>
              <a:t>Sprint 2: Quản lý Người dùng nâng cao - Chi tiết nhiệm vụ</a:t>
            </a:r>
            <a:endParaRPr lang="en-US" sz="3550" dirty="0"/>
          </a:p>
        </p:txBody>
      </p:sp>
      <p:sp>
        <p:nvSpPr>
          <p:cNvPr id="3" name="Text 1"/>
          <p:cNvSpPr/>
          <p:nvPr/>
        </p:nvSpPr>
        <p:spPr>
          <a:xfrm>
            <a:off x="606743" y="2189202"/>
            <a:ext cx="13416915" cy="554593"/>
          </a:xfrm>
          <a:prstGeom prst="rect">
            <a:avLst/>
          </a:prstGeom>
          <a:noFill/>
          <a:ln/>
        </p:spPr>
        <p:txBody>
          <a:bodyPr wrap="squar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Bảng dưới đây trình bày chi tiết các nhiệm vụ cho Sprint 2, tập trung vào việc mở rộng hệ thống người dùng với các tính năng đăng ký, quản lý tài khoản và tích hợp thanh toán.</a:t>
            </a:r>
            <a:endParaRPr lang="en-US" sz="1350" dirty="0"/>
          </a:p>
        </p:txBody>
      </p:sp>
      <p:sp>
        <p:nvSpPr>
          <p:cNvPr id="4" name="Shape 2"/>
          <p:cNvSpPr/>
          <p:nvPr/>
        </p:nvSpPr>
        <p:spPr>
          <a:xfrm>
            <a:off x="606743" y="2938820"/>
            <a:ext cx="13416915" cy="4018598"/>
          </a:xfrm>
          <a:prstGeom prst="roundRect">
            <a:avLst>
              <a:gd name="adj" fmla="val 6472"/>
            </a:avLst>
          </a:prstGeom>
          <a:noFill/>
          <a:ln w="7620">
            <a:solidFill>
              <a:srgbClr val="000000">
                <a:alpha val="8000"/>
              </a:srgbClr>
            </a:solidFill>
            <a:prstDash val="solid"/>
          </a:ln>
        </p:spPr>
        <p:txBody>
          <a:bodyPr/>
          <a:lstStyle/>
          <a:p>
            <a:endParaRPr lang="vi-VN"/>
          </a:p>
        </p:txBody>
      </p:sp>
      <p:sp>
        <p:nvSpPr>
          <p:cNvPr id="5" name="Shape 3"/>
          <p:cNvSpPr/>
          <p:nvPr/>
        </p:nvSpPr>
        <p:spPr>
          <a:xfrm>
            <a:off x="614363" y="2946440"/>
            <a:ext cx="13401675" cy="500420"/>
          </a:xfrm>
          <a:prstGeom prst="rect">
            <a:avLst/>
          </a:prstGeom>
          <a:solidFill>
            <a:srgbClr val="FFFFFF">
              <a:alpha val="4000"/>
            </a:srgbClr>
          </a:solidFill>
          <a:ln/>
        </p:spPr>
        <p:txBody>
          <a:bodyPr/>
          <a:lstStyle/>
          <a:p>
            <a:endParaRPr lang="vi-VN"/>
          </a:p>
        </p:txBody>
      </p:sp>
      <p:sp>
        <p:nvSpPr>
          <p:cNvPr id="6" name="Text 4"/>
          <p:cNvSpPr/>
          <p:nvPr/>
        </p:nvSpPr>
        <p:spPr>
          <a:xfrm>
            <a:off x="787718" y="3058001"/>
            <a:ext cx="319564"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9</a:t>
            </a:r>
            <a:endParaRPr lang="en-US" sz="1350" dirty="0"/>
          </a:p>
        </p:txBody>
      </p:sp>
      <p:sp>
        <p:nvSpPr>
          <p:cNvPr id="7" name="Text 5"/>
          <p:cNvSpPr/>
          <p:nvPr/>
        </p:nvSpPr>
        <p:spPr>
          <a:xfrm>
            <a:off x="1461611" y="3058001"/>
            <a:ext cx="5006340"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Triển khai đăng ký người dùng với MySQL và bcrypt</a:t>
            </a:r>
            <a:endParaRPr lang="en-US" sz="1350" dirty="0"/>
          </a:p>
        </p:txBody>
      </p:sp>
      <p:sp>
        <p:nvSpPr>
          <p:cNvPr id="8" name="Text 6"/>
          <p:cNvSpPr/>
          <p:nvPr/>
        </p:nvSpPr>
        <p:spPr>
          <a:xfrm>
            <a:off x="6822281" y="3058001"/>
            <a:ext cx="1655921"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Huỳnh Phước Thọ</a:t>
            </a:r>
            <a:endParaRPr lang="en-US" sz="1350" dirty="0"/>
          </a:p>
        </p:txBody>
      </p:sp>
      <p:sp>
        <p:nvSpPr>
          <p:cNvPr id="9" name="Text 7"/>
          <p:cNvSpPr/>
          <p:nvPr/>
        </p:nvSpPr>
        <p:spPr>
          <a:xfrm>
            <a:off x="8832533" y="3058001"/>
            <a:ext cx="985838"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5</a:t>
            </a:r>
            <a:endParaRPr lang="en-US" sz="1350" dirty="0"/>
          </a:p>
        </p:txBody>
      </p:sp>
      <p:sp>
        <p:nvSpPr>
          <p:cNvPr id="10" name="Text 8"/>
          <p:cNvSpPr/>
          <p:nvPr/>
        </p:nvSpPr>
        <p:spPr>
          <a:xfrm>
            <a:off x="10172700" y="3058001"/>
            <a:ext cx="1655921"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27/02/2025</a:t>
            </a:r>
            <a:endParaRPr lang="en-US" sz="1350" dirty="0"/>
          </a:p>
        </p:txBody>
      </p:sp>
      <p:sp>
        <p:nvSpPr>
          <p:cNvPr id="11" name="Text 9"/>
          <p:cNvSpPr/>
          <p:nvPr/>
        </p:nvSpPr>
        <p:spPr>
          <a:xfrm>
            <a:off x="12182951" y="3058001"/>
            <a:ext cx="1659731"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01/03/2025</a:t>
            </a:r>
            <a:endParaRPr lang="en-US" sz="1350" dirty="0"/>
          </a:p>
        </p:txBody>
      </p:sp>
      <p:sp>
        <p:nvSpPr>
          <p:cNvPr id="12" name="Shape 10"/>
          <p:cNvSpPr/>
          <p:nvPr/>
        </p:nvSpPr>
        <p:spPr>
          <a:xfrm>
            <a:off x="614363" y="3446859"/>
            <a:ext cx="13401675" cy="500420"/>
          </a:xfrm>
          <a:prstGeom prst="rect">
            <a:avLst/>
          </a:prstGeom>
          <a:solidFill>
            <a:srgbClr val="000000">
              <a:alpha val="4000"/>
            </a:srgbClr>
          </a:solidFill>
          <a:ln/>
        </p:spPr>
        <p:txBody>
          <a:bodyPr/>
          <a:lstStyle/>
          <a:p>
            <a:endParaRPr lang="vi-VN"/>
          </a:p>
        </p:txBody>
      </p:sp>
      <p:sp>
        <p:nvSpPr>
          <p:cNvPr id="13" name="Text 11"/>
          <p:cNvSpPr/>
          <p:nvPr/>
        </p:nvSpPr>
        <p:spPr>
          <a:xfrm>
            <a:off x="787718" y="3558421"/>
            <a:ext cx="319564"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10</a:t>
            </a:r>
            <a:endParaRPr lang="en-US" sz="1350" dirty="0"/>
          </a:p>
        </p:txBody>
      </p:sp>
      <p:sp>
        <p:nvSpPr>
          <p:cNvPr id="14" name="Text 12"/>
          <p:cNvSpPr/>
          <p:nvPr/>
        </p:nvSpPr>
        <p:spPr>
          <a:xfrm>
            <a:off x="1461611" y="3558421"/>
            <a:ext cx="5006340"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Xây dựng trang cài đặt và cải thiện điều hướng</a:t>
            </a:r>
            <a:endParaRPr lang="en-US" sz="1350" dirty="0"/>
          </a:p>
        </p:txBody>
      </p:sp>
      <p:sp>
        <p:nvSpPr>
          <p:cNvPr id="15" name="Text 13"/>
          <p:cNvSpPr/>
          <p:nvPr/>
        </p:nvSpPr>
        <p:spPr>
          <a:xfrm>
            <a:off x="6822281" y="3558421"/>
            <a:ext cx="1655921"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Nguyễn Phú Vinh</a:t>
            </a:r>
            <a:endParaRPr lang="en-US" sz="1350" dirty="0"/>
          </a:p>
        </p:txBody>
      </p:sp>
      <p:sp>
        <p:nvSpPr>
          <p:cNvPr id="16" name="Text 14"/>
          <p:cNvSpPr/>
          <p:nvPr/>
        </p:nvSpPr>
        <p:spPr>
          <a:xfrm>
            <a:off x="8832533" y="3558421"/>
            <a:ext cx="985838"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5</a:t>
            </a:r>
            <a:endParaRPr lang="en-US" sz="1350" dirty="0"/>
          </a:p>
        </p:txBody>
      </p:sp>
      <p:sp>
        <p:nvSpPr>
          <p:cNvPr id="17" name="Text 15"/>
          <p:cNvSpPr/>
          <p:nvPr/>
        </p:nvSpPr>
        <p:spPr>
          <a:xfrm>
            <a:off x="10172700" y="3558421"/>
            <a:ext cx="1655921"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01/03/2025</a:t>
            </a:r>
            <a:endParaRPr lang="en-US" sz="1350" dirty="0"/>
          </a:p>
        </p:txBody>
      </p:sp>
      <p:sp>
        <p:nvSpPr>
          <p:cNvPr id="18" name="Text 16"/>
          <p:cNvSpPr/>
          <p:nvPr/>
        </p:nvSpPr>
        <p:spPr>
          <a:xfrm>
            <a:off x="12182951" y="3558421"/>
            <a:ext cx="1659731"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02/03/2025</a:t>
            </a:r>
            <a:endParaRPr lang="en-US" sz="1350" dirty="0"/>
          </a:p>
        </p:txBody>
      </p:sp>
      <p:sp>
        <p:nvSpPr>
          <p:cNvPr id="19" name="Shape 17"/>
          <p:cNvSpPr/>
          <p:nvPr/>
        </p:nvSpPr>
        <p:spPr>
          <a:xfrm>
            <a:off x="614363" y="3947279"/>
            <a:ext cx="13401675" cy="500420"/>
          </a:xfrm>
          <a:prstGeom prst="rect">
            <a:avLst/>
          </a:prstGeom>
          <a:solidFill>
            <a:srgbClr val="FFFFFF">
              <a:alpha val="4000"/>
            </a:srgbClr>
          </a:solidFill>
          <a:ln/>
        </p:spPr>
        <p:txBody>
          <a:bodyPr/>
          <a:lstStyle/>
          <a:p>
            <a:endParaRPr lang="vi-VN"/>
          </a:p>
        </p:txBody>
      </p:sp>
      <p:sp>
        <p:nvSpPr>
          <p:cNvPr id="20" name="Text 18"/>
          <p:cNvSpPr/>
          <p:nvPr/>
        </p:nvSpPr>
        <p:spPr>
          <a:xfrm>
            <a:off x="787718" y="4058841"/>
            <a:ext cx="319564"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11</a:t>
            </a:r>
            <a:endParaRPr lang="en-US" sz="1350" dirty="0"/>
          </a:p>
        </p:txBody>
      </p:sp>
      <p:sp>
        <p:nvSpPr>
          <p:cNvPr id="21" name="Text 19"/>
          <p:cNvSpPr/>
          <p:nvPr/>
        </p:nvSpPr>
        <p:spPr>
          <a:xfrm>
            <a:off x="1461611" y="4058841"/>
            <a:ext cx="5006340"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Thêm tính năng quản lý tài khoản người dùng</a:t>
            </a:r>
            <a:endParaRPr lang="en-US" sz="1350" dirty="0"/>
          </a:p>
        </p:txBody>
      </p:sp>
      <p:sp>
        <p:nvSpPr>
          <p:cNvPr id="22" name="Text 20"/>
          <p:cNvSpPr/>
          <p:nvPr/>
        </p:nvSpPr>
        <p:spPr>
          <a:xfrm>
            <a:off x="6822281" y="4058841"/>
            <a:ext cx="1655921"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Huỳnh Phước Thọ</a:t>
            </a:r>
            <a:endParaRPr lang="en-US" sz="1350" dirty="0"/>
          </a:p>
        </p:txBody>
      </p:sp>
      <p:sp>
        <p:nvSpPr>
          <p:cNvPr id="23" name="Text 21"/>
          <p:cNvSpPr/>
          <p:nvPr/>
        </p:nvSpPr>
        <p:spPr>
          <a:xfrm>
            <a:off x="8832533" y="4058841"/>
            <a:ext cx="985838"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8</a:t>
            </a:r>
            <a:endParaRPr lang="en-US" sz="1350" dirty="0"/>
          </a:p>
        </p:txBody>
      </p:sp>
      <p:sp>
        <p:nvSpPr>
          <p:cNvPr id="24" name="Text 22"/>
          <p:cNvSpPr/>
          <p:nvPr/>
        </p:nvSpPr>
        <p:spPr>
          <a:xfrm>
            <a:off x="10172700" y="4058841"/>
            <a:ext cx="1655921"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03/03/2025</a:t>
            </a:r>
            <a:endParaRPr lang="en-US" sz="1350" dirty="0"/>
          </a:p>
        </p:txBody>
      </p:sp>
      <p:sp>
        <p:nvSpPr>
          <p:cNvPr id="25" name="Text 23"/>
          <p:cNvSpPr/>
          <p:nvPr/>
        </p:nvSpPr>
        <p:spPr>
          <a:xfrm>
            <a:off x="12182951" y="4058841"/>
            <a:ext cx="1659731"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05/03/2025</a:t>
            </a:r>
            <a:endParaRPr lang="en-US" sz="1350" dirty="0"/>
          </a:p>
        </p:txBody>
      </p:sp>
      <p:sp>
        <p:nvSpPr>
          <p:cNvPr id="26" name="Shape 24"/>
          <p:cNvSpPr/>
          <p:nvPr/>
        </p:nvSpPr>
        <p:spPr>
          <a:xfrm>
            <a:off x="614363" y="4447699"/>
            <a:ext cx="13401675" cy="500420"/>
          </a:xfrm>
          <a:prstGeom prst="rect">
            <a:avLst/>
          </a:prstGeom>
          <a:solidFill>
            <a:srgbClr val="000000">
              <a:alpha val="4000"/>
            </a:srgbClr>
          </a:solidFill>
          <a:ln/>
        </p:spPr>
        <p:txBody>
          <a:bodyPr/>
          <a:lstStyle/>
          <a:p>
            <a:endParaRPr lang="vi-VN"/>
          </a:p>
        </p:txBody>
      </p:sp>
      <p:sp>
        <p:nvSpPr>
          <p:cNvPr id="27" name="Text 25"/>
          <p:cNvSpPr/>
          <p:nvPr/>
        </p:nvSpPr>
        <p:spPr>
          <a:xfrm>
            <a:off x="787718" y="4559260"/>
            <a:ext cx="319564"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12</a:t>
            </a:r>
            <a:endParaRPr lang="en-US" sz="1350" dirty="0"/>
          </a:p>
        </p:txBody>
      </p:sp>
      <p:sp>
        <p:nvSpPr>
          <p:cNvPr id="28" name="Text 26"/>
          <p:cNvSpPr/>
          <p:nvPr/>
        </p:nvSpPr>
        <p:spPr>
          <a:xfrm>
            <a:off x="1461611" y="4559260"/>
            <a:ext cx="5006340"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Tích hợp Google Drive cho lưu trữ avatar</a:t>
            </a:r>
            <a:endParaRPr lang="en-US" sz="1350" dirty="0"/>
          </a:p>
        </p:txBody>
      </p:sp>
      <p:sp>
        <p:nvSpPr>
          <p:cNvPr id="29" name="Text 27"/>
          <p:cNvSpPr/>
          <p:nvPr/>
        </p:nvSpPr>
        <p:spPr>
          <a:xfrm>
            <a:off x="6822281" y="4559260"/>
            <a:ext cx="1655921"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Huỳnh Phước Thọ</a:t>
            </a:r>
            <a:endParaRPr lang="en-US" sz="1350" dirty="0"/>
          </a:p>
        </p:txBody>
      </p:sp>
      <p:sp>
        <p:nvSpPr>
          <p:cNvPr id="30" name="Text 28"/>
          <p:cNvSpPr/>
          <p:nvPr/>
        </p:nvSpPr>
        <p:spPr>
          <a:xfrm>
            <a:off x="8832533" y="4559260"/>
            <a:ext cx="985838"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5</a:t>
            </a:r>
            <a:endParaRPr lang="en-US" sz="1350" dirty="0"/>
          </a:p>
        </p:txBody>
      </p:sp>
      <p:sp>
        <p:nvSpPr>
          <p:cNvPr id="31" name="Text 29"/>
          <p:cNvSpPr/>
          <p:nvPr/>
        </p:nvSpPr>
        <p:spPr>
          <a:xfrm>
            <a:off x="10172700" y="4559260"/>
            <a:ext cx="1655921"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04/03/2025</a:t>
            </a:r>
            <a:endParaRPr lang="en-US" sz="1350" dirty="0"/>
          </a:p>
        </p:txBody>
      </p:sp>
      <p:sp>
        <p:nvSpPr>
          <p:cNvPr id="32" name="Text 30"/>
          <p:cNvSpPr/>
          <p:nvPr/>
        </p:nvSpPr>
        <p:spPr>
          <a:xfrm>
            <a:off x="12182951" y="4559260"/>
            <a:ext cx="1659731"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05/03/2025</a:t>
            </a:r>
            <a:endParaRPr lang="en-US" sz="1350" dirty="0"/>
          </a:p>
        </p:txBody>
      </p:sp>
      <p:sp>
        <p:nvSpPr>
          <p:cNvPr id="33" name="Shape 31"/>
          <p:cNvSpPr/>
          <p:nvPr/>
        </p:nvSpPr>
        <p:spPr>
          <a:xfrm>
            <a:off x="614363" y="4948118"/>
            <a:ext cx="13401675" cy="500420"/>
          </a:xfrm>
          <a:prstGeom prst="rect">
            <a:avLst/>
          </a:prstGeom>
          <a:solidFill>
            <a:srgbClr val="FFFFFF">
              <a:alpha val="4000"/>
            </a:srgbClr>
          </a:solidFill>
          <a:ln/>
        </p:spPr>
        <p:txBody>
          <a:bodyPr/>
          <a:lstStyle/>
          <a:p>
            <a:endParaRPr lang="vi-VN"/>
          </a:p>
        </p:txBody>
      </p:sp>
      <p:sp>
        <p:nvSpPr>
          <p:cNvPr id="34" name="Text 32"/>
          <p:cNvSpPr/>
          <p:nvPr/>
        </p:nvSpPr>
        <p:spPr>
          <a:xfrm>
            <a:off x="787718" y="5059680"/>
            <a:ext cx="319564"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13</a:t>
            </a:r>
            <a:endParaRPr lang="en-US" sz="1350" dirty="0"/>
          </a:p>
        </p:txBody>
      </p:sp>
      <p:sp>
        <p:nvSpPr>
          <p:cNvPr id="35" name="Text 33"/>
          <p:cNvSpPr/>
          <p:nvPr/>
        </p:nvSpPr>
        <p:spPr>
          <a:xfrm>
            <a:off x="1461611" y="5059680"/>
            <a:ext cx="5006340"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Thêm hỗ trợ đăng nhập Google OAuth</a:t>
            </a:r>
            <a:endParaRPr lang="en-US" sz="1350" dirty="0"/>
          </a:p>
        </p:txBody>
      </p:sp>
      <p:sp>
        <p:nvSpPr>
          <p:cNvPr id="36" name="Text 34"/>
          <p:cNvSpPr/>
          <p:nvPr/>
        </p:nvSpPr>
        <p:spPr>
          <a:xfrm>
            <a:off x="6822281" y="5059680"/>
            <a:ext cx="1655921"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Huỳnh Phước Thọ</a:t>
            </a:r>
            <a:endParaRPr lang="en-US" sz="1350" dirty="0"/>
          </a:p>
        </p:txBody>
      </p:sp>
      <p:sp>
        <p:nvSpPr>
          <p:cNvPr id="37" name="Text 35"/>
          <p:cNvSpPr/>
          <p:nvPr/>
        </p:nvSpPr>
        <p:spPr>
          <a:xfrm>
            <a:off x="8832533" y="5059680"/>
            <a:ext cx="985838"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5</a:t>
            </a:r>
            <a:endParaRPr lang="en-US" sz="1350" dirty="0"/>
          </a:p>
        </p:txBody>
      </p:sp>
      <p:sp>
        <p:nvSpPr>
          <p:cNvPr id="38" name="Text 36"/>
          <p:cNvSpPr/>
          <p:nvPr/>
        </p:nvSpPr>
        <p:spPr>
          <a:xfrm>
            <a:off x="10172700" y="5059680"/>
            <a:ext cx="1655921"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05/03/2025</a:t>
            </a:r>
            <a:endParaRPr lang="en-US" sz="1350" dirty="0"/>
          </a:p>
        </p:txBody>
      </p:sp>
      <p:sp>
        <p:nvSpPr>
          <p:cNvPr id="39" name="Text 37"/>
          <p:cNvSpPr/>
          <p:nvPr/>
        </p:nvSpPr>
        <p:spPr>
          <a:xfrm>
            <a:off x="12182951" y="5059680"/>
            <a:ext cx="1659731"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06/03/2025</a:t>
            </a:r>
            <a:endParaRPr lang="en-US" sz="1350" dirty="0"/>
          </a:p>
        </p:txBody>
      </p:sp>
      <p:sp>
        <p:nvSpPr>
          <p:cNvPr id="40" name="Shape 38"/>
          <p:cNvSpPr/>
          <p:nvPr/>
        </p:nvSpPr>
        <p:spPr>
          <a:xfrm>
            <a:off x="614363" y="5448538"/>
            <a:ext cx="13401675" cy="500420"/>
          </a:xfrm>
          <a:prstGeom prst="rect">
            <a:avLst/>
          </a:prstGeom>
          <a:solidFill>
            <a:srgbClr val="000000">
              <a:alpha val="4000"/>
            </a:srgbClr>
          </a:solidFill>
          <a:ln/>
        </p:spPr>
        <p:txBody>
          <a:bodyPr/>
          <a:lstStyle/>
          <a:p>
            <a:endParaRPr lang="vi-VN"/>
          </a:p>
        </p:txBody>
      </p:sp>
      <p:sp>
        <p:nvSpPr>
          <p:cNvPr id="41" name="Text 39"/>
          <p:cNvSpPr/>
          <p:nvPr/>
        </p:nvSpPr>
        <p:spPr>
          <a:xfrm>
            <a:off x="787718" y="5560100"/>
            <a:ext cx="319564"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14</a:t>
            </a:r>
            <a:endParaRPr lang="en-US" sz="1350" dirty="0"/>
          </a:p>
        </p:txBody>
      </p:sp>
      <p:sp>
        <p:nvSpPr>
          <p:cNvPr id="42" name="Text 40"/>
          <p:cNvSpPr/>
          <p:nvPr/>
        </p:nvSpPr>
        <p:spPr>
          <a:xfrm>
            <a:off x="1461611" y="5560100"/>
            <a:ext cx="5006340"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Xây dựng hệ thống đặt lại mật khẩu qua email</a:t>
            </a:r>
            <a:endParaRPr lang="en-US" sz="1350" dirty="0"/>
          </a:p>
        </p:txBody>
      </p:sp>
      <p:sp>
        <p:nvSpPr>
          <p:cNvPr id="43" name="Text 41"/>
          <p:cNvSpPr/>
          <p:nvPr/>
        </p:nvSpPr>
        <p:spPr>
          <a:xfrm>
            <a:off x="6822281" y="5560100"/>
            <a:ext cx="1655921"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Huỳnh Phước Thọ</a:t>
            </a:r>
            <a:endParaRPr lang="en-US" sz="1350" dirty="0"/>
          </a:p>
        </p:txBody>
      </p:sp>
      <p:sp>
        <p:nvSpPr>
          <p:cNvPr id="44" name="Text 42"/>
          <p:cNvSpPr/>
          <p:nvPr/>
        </p:nvSpPr>
        <p:spPr>
          <a:xfrm>
            <a:off x="8832533" y="5560100"/>
            <a:ext cx="985838"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8</a:t>
            </a:r>
            <a:endParaRPr lang="en-US" sz="1350" dirty="0"/>
          </a:p>
        </p:txBody>
      </p:sp>
      <p:sp>
        <p:nvSpPr>
          <p:cNvPr id="45" name="Text 43"/>
          <p:cNvSpPr/>
          <p:nvPr/>
        </p:nvSpPr>
        <p:spPr>
          <a:xfrm>
            <a:off x="10172700" y="5560100"/>
            <a:ext cx="1655921"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05/03/2025</a:t>
            </a:r>
            <a:endParaRPr lang="en-US" sz="1350" dirty="0"/>
          </a:p>
        </p:txBody>
      </p:sp>
      <p:sp>
        <p:nvSpPr>
          <p:cNvPr id="46" name="Text 44"/>
          <p:cNvSpPr/>
          <p:nvPr/>
        </p:nvSpPr>
        <p:spPr>
          <a:xfrm>
            <a:off x="12182951" y="5560100"/>
            <a:ext cx="1659731"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07/03/2025</a:t>
            </a:r>
            <a:endParaRPr lang="en-US" sz="1350" dirty="0"/>
          </a:p>
        </p:txBody>
      </p:sp>
      <p:sp>
        <p:nvSpPr>
          <p:cNvPr id="47" name="Shape 45"/>
          <p:cNvSpPr/>
          <p:nvPr/>
        </p:nvSpPr>
        <p:spPr>
          <a:xfrm>
            <a:off x="614363" y="5948958"/>
            <a:ext cx="13401675" cy="500420"/>
          </a:xfrm>
          <a:prstGeom prst="rect">
            <a:avLst/>
          </a:prstGeom>
          <a:solidFill>
            <a:srgbClr val="FFFFFF">
              <a:alpha val="4000"/>
            </a:srgbClr>
          </a:solidFill>
          <a:ln/>
        </p:spPr>
        <p:txBody>
          <a:bodyPr/>
          <a:lstStyle/>
          <a:p>
            <a:endParaRPr lang="vi-VN"/>
          </a:p>
        </p:txBody>
      </p:sp>
      <p:sp>
        <p:nvSpPr>
          <p:cNvPr id="48" name="Text 46"/>
          <p:cNvSpPr/>
          <p:nvPr/>
        </p:nvSpPr>
        <p:spPr>
          <a:xfrm>
            <a:off x="787718" y="6060519"/>
            <a:ext cx="319564"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15</a:t>
            </a:r>
            <a:endParaRPr lang="en-US" sz="1350" dirty="0"/>
          </a:p>
        </p:txBody>
      </p:sp>
      <p:sp>
        <p:nvSpPr>
          <p:cNvPr id="49" name="Text 47"/>
          <p:cNvSpPr/>
          <p:nvPr/>
        </p:nvSpPr>
        <p:spPr>
          <a:xfrm>
            <a:off x="1461611" y="6060519"/>
            <a:ext cx="5006340"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Tích hợp cổng thanh toán VNPay</a:t>
            </a:r>
            <a:endParaRPr lang="en-US" sz="1350" dirty="0"/>
          </a:p>
        </p:txBody>
      </p:sp>
      <p:sp>
        <p:nvSpPr>
          <p:cNvPr id="50" name="Text 48"/>
          <p:cNvSpPr/>
          <p:nvPr/>
        </p:nvSpPr>
        <p:spPr>
          <a:xfrm>
            <a:off x="6822281" y="6060519"/>
            <a:ext cx="1655921"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Nguyễn Phú Vinh</a:t>
            </a:r>
            <a:endParaRPr lang="en-US" sz="1350" dirty="0"/>
          </a:p>
        </p:txBody>
      </p:sp>
      <p:sp>
        <p:nvSpPr>
          <p:cNvPr id="51" name="Text 49"/>
          <p:cNvSpPr/>
          <p:nvPr/>
        </p:nvSpPr>
        <p:spPr>
          <a:xfrm>
            <a:off x="8832533" y="6060519"/>
            <a:ext cx="985838"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8</a:t>
            </a:r>
            <a:endParaRPr lang="en-US" sz="1350" dirty="0"/>
          </a:p>
        </p:txBody>
      </p:sp>
      <p:sp>
        <p:nvSpPr>
          <p:cNvPr id="52" name="Text 50"/>
          <p:cNvSpPr/>
          <p:nvPr/>
        </p:nvSpPr>
        <p:spPr>
          <a:xfrm>
            <a:off x="10172700" y="6060519"/>
            <a:ext cx="1655921"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08/03/2025</a:t>
            </a:r>
            <a:endParaRPr lang="en-US" sz="1350" dirty="0"/>
          </a:p>
        </p:txBody>
      </p:sp>
      <p:sp>
        <p:nvSpPr>
          <p:cNvPr id="53" name="Text 51"/>
          <p:cNvSpPr/>
          <p:nvPr/>
        </p:nvSpPr>
        <p:spPr>
          <a:xfrm>
            <a:off x="12182951" y="6060519"/>
            <a:ext cx="1659731"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09/03/2025</a:t>
            </a:r>
            <a:endParaRPr lang="en-US" sz="1350" dirty="0"/>
          </a:p>
        </p:txBody>
      </p:sp>
      <p:sp>
        <p:nvSpPr>
          <p:cNvPr id="54" name="Shape 52"/>
          <p:cNvSpPr/>
          <p:nvPr/>
        </p:nvSpPr>
        <p:spPr>
          <a:xfrm>
            <a:off x="614363" y="6449378"/>
            <a:ext cx="13401675" cy="500420"/>
          </a:xfrm>
          <a:prstGeom prst="rect">
            <a:avLst/>
          </a:prstGeom>
          <a:solidFill>
            <a:srgbClr val="000000">
              <a:alpha val="4000"/>
            </a:srgbClr>
          </a:solidFill>
          <a:ln/>
        </p:spPr>
        <p:txBody>
          <a:bodyPr/>
          <a:lstStyle/>
          <a:p>
            <a:endParaRPr lang="vi-VN"/>
          </a:p>
        </p:txBody>
      </p:sp>
      <p:sp>
        <p:nvSpPr>
          <p:cNvPr id="55" name="Text 53"/>
          <p:cNvSpPr/>
          <p:nvPr/>
        </p:nvSpPr>
        <p:spPr>
          <a:xfrm>
            <a:off x="787718" y="6560939"/>
            <a:ext cx="319564"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16</a:t>
            </a:r>
            <a:endParaRPr lang="en-US" sz="1350" dirty="0"/>
          </a:p>
        </p:txBody>
      </p:sp>
      <p:sp>
        <p:nvSpPr>
          <p:cNvPr id="56" name="Text 54"/>
          <p:cNvSpPr/>
          <p:nvPr/>
        </p:nvSpPr>
        <p:spPr>
          <a:xfrm>
            <a:off x="1461611" y="6560939"/>
            <a:ext cx="5006340"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Thêm tính năng huy hiệu người ủng hộ</a:t>
            </a:r>
            <a:endParaRPr lang="en-US" sz="1350" dirty="0"/>
          </a:p>
        </p:txBody>
      </p:sp>
      <p:sp>
        <p:nvSpPr>
          <p:cNvPr id="57" name="Text 55"/>
          <p:cNvSpPr/>
          <p:nvPr/>
        </p:nvSpPr>
        <p:spPr>
          <a:xfrm>
            <a:off x="6822281" y="6560939"/>
            <a:ext cx="1655921"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Nguyễn Phú Vinh</a:t>
            </a:r>
            <a:endParaRPr lang="en-US" sz="1350" dirty="0"/>
          </a:p>
        </p:txBody>
      </p:sp>
      <p:sp>
        <p:nvSpPr>
          <p:cNvPr id="58" name="Text 56"/>
          <p:cNvSpPr/>
          <p:nvPr/>
        </p:nvSpPr>
        <p:spPr>
          <a:xfrm>
            <a:off x="8832533" y="6560939"/>
            <a:ext cx="985838"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3</a:t>
            </a:r>
            <a:endParaRPr lang="en-US" sz="1350" dirty="0"/>
          </a:p>
        </p:txBody>
      </p:sp>
      <p:sp>
        <p:nvSpPr>
          <p:cNvPr id="59" name="Text 57"/>
          <p:cNvSpPr/>
          <p:nvPr/>
        </p:nvSpPr>
        <p:spPr>
          <a:xfrm>
            <a:off x="10172700" y="6560939"/>
            <a:ext cx="1655921"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09/03/2025</a:t>
            </a:r>
            <a:endParaRPr lang="en-US" sz="1350" dirty="0"/>
          </a:p>
        </p:txBody>
      </p:sp>
      <p:sp>
        <p:nvSpPr>
          <p:cNvPr id="60" name="Text 58"/>
          <p:cNvSpPr/>
          <p:nvPr/>
        </p:nvSpPr>
        <p:spPr>
          <a:xfrm>
            <a:off x="12182951" y="6560939"/>
            <a:ext cx="1659731"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10/03/2025</a:t>
            </a:r>
            <a:endParaRPr lang="en-US" sz="13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606743" y="1272183"/>
            <a:ext cx="11032450" cy="570309"/>
          </a:xfrm>
          <a:prstGeom prst="rect">
            <a:avLst/>
          </a:prstGeom>
          <a:noFill/>
          <a:ln/>
        </p:spPr>
        <p:txBody>
          <a:bodyPr wrap="none" lIns="0" tIns="0" rIns="0" bIns="0" rtlCol="0" anchor="t"/>
          <a:lstStyle/>
          <a:p>
            <a:pPr marL="0" indent="0" algn="l">
              <a:lnSpc>
                <a:spcPts val="4450"/>
              </a:lnSpc>
              <a:buNone/>
            </a:pPr>
            <a:r>
              <a:rPr lang="en-US" sz="3550" b="1" dirty="0">
                <a:solidFill>
                  <a:srgbClr val="2E3C4E"/>
                </a:solidFill>
                <a:latin typeface="Barlow Bold" pitchFamily="34" charset="0"/>
                <a:ea typeface="Barlow Bold" pitchFamily="34" charset="-122"/>
                <a:cs typeface="Barlow Bold" pitchFamily="34" charset="-120"/>
              </a:rPr>
              <a:t>Sprint 3: Chức năng nghiệp vụ cốt lõi - Chi tiết nhiệm vụ</a:t>
            </a:r>
            <a:endParaRPr lang="en-US" sz="3550" dirty="0"/>
          </a:p>
        </p:txBody>
      </p:sp>
      <p:sp>
        <p:nvSpPr>
          <p:cNvPr id="3" name="Text 1"/>
          <p:cNvSpPr/>
          <p:nvPr/>
        </p:nvSpPr>
        <p:spPr>
          <a:xfrm>
            <a:off x="606743" y="2189202"/>
            <a:ext cx="13416915" cy="554593"/>
          </a:xfrm>
          <a:prstGeom prst="rect">
            <a:avLst/>
          </a:prstGeom>
          <a:noFill/>
          <a:ln/>
        </p:spPr>
        <p:txBody>
          <a:bodyPr wrap="squar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Bảng dưới đây trình bày chi tiết các nhiệm vụ cho Sprint 3, tập trung vào việc xây dựng và quản lý các chức năng cốt lõi liên quan đến nội dung truyện và hệ thống xuất bản.</a:t>
            </a:r>
            <a:endParaRPr lang="en-US" sz="1350" dirty="0"/>
          </a:p>
        </p:txBody>
      </p:sp>
      <p:sp>
        <p:nvSpPr>
          <p:cNvPr id="4" name="Shape 2"/>
          <p:cNvSpPr/>
          <p:nvPr/>
        </p:nvSpPr>
        <p:spPr>
          <a:xfrm>
            <a:off x="606743" y="2938820"/>
            <a:ext cx="13416915" cy="4018598"/>
          </a:xfrm>
          <a:prstGeom prst="roundRect">
            <a:avLst>
              <a:gd name="adj" fmla="val 6472"/>
            </a:avLst>
          </a:prstGeom>
          <a:noFill/>
          <a:ln w="7620">
            <a:solidFill>
              <a:srgbClr val="000000">
                <a:alpha val="8000"/>
              </a:srgbClr>
            </a:solidFill>
            <a:prstDash val="solid"/>
          </a:ln>
        </p:spPr>
        <p:txBody>
          <a:bodyPr/>
          <a:lstStyle/>
          <a:p>
            <a:endParaRPr lang="vi-VN"/>
          </a:p>
        </p:txBody>
      </p:sp>
      <p:sp>
        <p:nvSpPr>
          <p:cNvPr id="5" name="Shape 3"/>
          <p:cNvSpPr/>
          <p:nvPr/>
        </p:nvSpPr>
        <p:spPr>
          <a:xfrm>
            <a:off x="614363" y="2946440"/>
            <a:ext cx="13401675" cy="500420"/>
          </a:xfrm>
          <a:prstGeom prst="rect">
            <a:avLst/>
          </a:prstGeom>
          <a:solidFill>
            <a:srgbClr val="FFFFFF">
              <a:alpha val="4000"/>
            </a:srgbClr>
          </a:solidFill>
          <a:ln/>
        </p:spPr>
        <p:txBody>
          <a:bodyPr/>
          <a:lstStyle/>
          <a:p>
            <a:endParaRPr lang="vi-VN"/>
          </a:p>
        </p:txBody>
      </p:sp>
      <p:sp>
        <p:nvSpPr>
          <p:cNvPr id="6" name="Text 4"/>
          <p:cNvSpPr/>
          <p:nvPr/>
        </p:nvSpPr>
        <p:spPr>
          <a:xfrm>
            <a:off x="787718" y="3058001"/>
            <a:ext cx="319564"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17</a:t>
            </a:r>
            <a:endParaRPr lang="en-US" sz="1350" dirty="0"/>
          </a:p>
        </p:txBody>
      </p:sp>
      <p:sp>
        <p:nvSpPr>
          <p:cNvPr id="7" name="Text 5"/>
          <p:cNvSpPr/>
          <p:nvPr/>
        </p:nvSpPr>
        <p:spPr>
          <a:xfrm>
            <a:off x="1461611" y="3058001"/>
            <a:ext cx="5006340"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Triển khai hệ thống quản lý truyện với CRUD</a:t>
            </a:r>
            <a:endParaRPr lang="en-US" sz="1350" dirty="0"/>
          </a:p>
        </p:txBody>
      </p:sp>
      <p:sp>
        <p:nvSpPr>
          <p:cNvPr id="8" name="Text 6"/>
          <p:cNvSpPr/>
          <p:nvPr/>
        </p:nvSpPr>
        <p:spPr>
          <a:xfrm>
            <a:off x="6822281" y="3058001"/>
            <a:ext cx="1655921"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Huỳnh Phước Thọ</a:t>
            </a:r>
            <a:endParaRPr lang="en-US" sz="1350" dirty="0"/>
          </a:p>
        </p:txBody>
      </p:sp>
      <p:sp>
        <p:nvSpPr>
          <p:cNvPr id="9" name="Text 7"/>
          <p:cNvSpPr/>
          <p:nvPr/>
        </p:nvSpPr>
        <p:spPr>
          <a:xfrm>
            <a:off x="8832533" y="3058001"/>
            <a:ext cx="985838"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8</a:t>
            </a:r>
            <a:endParaRPr lang="en-US" sz="1350" dirty="0"/>
          </a:p>
        </p:txBody>
      </p:sp>
      <p:sp>
        <p:nvSpPr>
          <p:cNvPr id="10" name="Text 8"/>
          <p:cNvSpPr/>
          <p:nvPr/>
        </p:nvSpPr>
        <p:spPr>
          <a:xfrm>
            <a:off x="10172700" y="3058001"/>
            <a:ext cx="1655921"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10/03/2025</a:t>
            </a:r>
            <a:endParaRPr lang="en-US" sz="1350" dirty="0"/>
          </a:p>
        </p:txBody>
      </p:sp>
      <p:sp>
        <p:nvSpPr>
          <p:cNvPr id="11" name="Text 9"/>
          <p:cNvSpPr/>
          <p:nvPr/>
        </p:nvSpPr>
        <p:spPr>
          <a:xfrm>
            <a:off x="12182951" y="3058001"/>
            <a:ext cx="1659731"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12/03/2025</a:t>
            </a:r>
            <a:endParaRPr lang="en-US" sz="1350" dirty="0"/>
          </a:p>
        </p:txBody>
      </p:sp>
      <p:sp>
        <p:nvSpPr>
          <p:cNvPr id="12" name="Shape 10"/>
          <p:cNvSpPr/>
          <p:nvPr/>
        </p:nvSpPr>
        <p:spPr>
          <a:xfrm>
            <a:off x="614363" y="3446859"/>
            <a:ext cx="13401675" cy="500420"/>
          </a:xfrm>
          <a:prstGeom prst="rect">
            <a:avLst/>
          </a:prstGeom>
          <a:solidFill>
            <a:srgbClr val="000000">
              <a:alpha val="4000"/>
            </a:srgbClr>
          </a:solidFill>
          <a:ln/>
        </p:spPr>
        <p:txBody>
          <a:bodyPr/>
          <a:lstStyle/>
          <a:p>
            <a:endParaRPr lang="vi-VN"/>
          </a:p>
        </p:txBody>
      </p:sp>
      <p:sp>
        <p:nvSpPr>
          <p:cNvPr id="13" name="Text 11"/>
          <p:cNvSpPr/>
          <p:nvPr/>
        </p:nvSpPr>
        <p:spPr>
          <a:xfrm>
            <a:off x="787718" y="3558421"/>
            <a:ext cx="319564"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18</a:t>
            </a:r>
            <a:endParaRPr lang="en-US" sz="1350" dirty="0"/>
          </a:p>
        </p:txBody>
      </p:sp>
      <p:sp>
        <p:nvSpPr>
          <p:cNvPr id="14" name="Text 12"/>
          <p:cNvSpPr/>
          <p:nvPr/>
        </p:nvSpPr>
        <p:spPr>
          <a:xfrm>
            <a:off x="1461611" y="3558421"/>
            <a:ext cx="5006340"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Xây dựng quản lý nhân vật và chi tiết truyện</a:t>
            </a:r>
            <a:endParaRPr lang="en-US" sz="1350" dirty="0"/>
          </a:p>
        </p:txBody>
      </p:sp>
      <p:sp>
        <p:nvSpPr>
          <p:cNvPr id="15" name="Text 13"/>
          <p:cNvSpPr/>
          <p:nvPr/>
        </p:nvSpPr>
        <p:spPr>
          <a:xfrm>
            <a:off x="6822281" y="3558421"/>
            <a:ext cx="1655921"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Huỳnh Phước Thọ</a:t>
            </a:r>
            <a:endParaRPr lang="en-US" sz="1350" dirty="0"/>
          </a:p>
        </p:txBody>
      </p:sp>
      <p:sp>
        <p:nvSpPr>
          <p:cNvPr id="16" name="Text 14"/>
          <p:cNvSpPr/>
          <p:nvPr/>
        </p:nvSpPr>
        <p:spPr>
          <a:xfrm>
            <a:off x="8832533" y="3558421"/>
            <a:ext cx="985838"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8</a:t>
            </a:r>
            <a:endParaRPr lang="en-US" sz="1350" dirty="0"/>
          </a:p>
        </p:txBody>
      </p:sp>
      <p:sp>
        <p:nvSpPr>
          <p:cNvPr id="17" name="Text 15"/>
          <p:cNvSpPr/>
          <p:nvPr/>
        </p:nvSpPr>
        <p:spPr>
          <a:xfrm>
            <a:off x="10172700" y="3558421"/>
            <a:ext cx="1655921"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11/03/2025</a:t>
            </a:r>
            <a:endParaRPr lang="en-US" sz="1350" dirty="0"/>
          </a:p>
        </p:txBody>
      </p:sp>
      <p:sp>
        <p:nvSpPr>
          <p:cNvPr id="18" name="Text 16"/>
          <p:cNvSpPr/>
          <p:nvPr/>
        </p:nvSpPr>
        <p:spPr>
          <a:xfrm>
            <a:off x="12182951" y="3558421"/>
            <a:ext cx="1659731"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13/03/2025</a:t>
            </a:r>
            <a:endParaRPr lang="en-US" sz="1350" dirty="0"/>
          </a:p>
        </p:txBody>
      </p:sp>
      <p:sp>
        <p:nvSpPr>
          <p:cNvPr id="19" name="Shape 17"/>
          <p:cNvSpPr/>
          <p:nvPr/>
        </p:nvSpPr>
        <p:spPr>
          <a:xfrm>
            <a:off x="614363" y="3947279"/>
            <a:ext cx="13401675" cy="500420"/>
          </a:xfrm>
          <a:prstGeom prst="rect">
            <a:avLst/>
          </a:prstGeom>
          <a:solidFill>
            <a:srgbClr val="FFFFFF">
              <a:alpha val="4000"/>
            </a:srgbClr>
          </a:solidFill>
          <a:ln/>
        </p:spPr>
        <p:txBody>
          <a:bodyPr/>
          <a:lstStyle/>
          <a:p>
            <a:endParaRPr lang="vi-VN"/>
          </a:p>
        </p:txBody>
      </p:sp>
      <p:sp>
        <p:nvSpPr>
          <p:cNvPr id="20" name="Text 18"/>
          <p:cNvSpPr/>
          <p:nvPr/>
        </p:nvSpPr>
        <p:spPr>
          <a:xfrm>
            <a:off x="787718" y="4058841"/>
            <a:ext cx="319564"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19</a:t>
            </a:r>
            <a:endParaRPr lang="en-US" sz="1350" dirty="0"/>
          </a:p>
        </p:txBody>
      </p:sp>
      <p:sp>
        <p:nvSpPr>
          <p:cNvPr id="21" name="Text 19"/>
          <p:cNvSpPr/>
          <p:nvPr/>
        </p:nvSpPr>
        <p:spPr>
          <a:xfrm>
            <a:off x="1461611" y="4058841"/>
            <a:ext cx="5006340"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Thêm chức năng quản lý chương</a:t>
            </a:r>
            <a:endParaRPr lang="en-US" sz="1350" dirty="0"/>
          </a:p>
        </p:txBody>
      </p:sp>
      <p:sp>
        <p:nvSpPr>
          <p:cNvPr id="22" name="Text 20"/>
          <p:cNvSpPr/>
          <p:nvPr/>
        </p:nvSpPr>
        <p:spPr>
          <a:xfrm>
            <a:off x="6822281" y="4058841"/>
            <a:ext cx="1655921"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Huỳnh Phước Thọ</a:t>
            </a:r>
            <a:endParaRPr lang="en-US" sz="1350" dirty="0"/>
          </a:p>
        </p:txBody>
      </p:sp>
      <p:sp>
        <p:nvSpPr>
          <p:cNvPr id="23" name="Text 21"/>
          <p:cNvSpPr/>
          <p:nvPr/>
        </p:nvSpPr>
        <p:spPr>
          <a:xfrm>
            <a:off x="8832533" y="4058841"/>
            <a:ext cx="985838"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8</a:t>
            </a:r>
            <a:endParaRPr lang="en-US" sz="1350" dirty="0"/>
          </a:p>
        </p:txBody>
      </p:sp>
      <p:sp>
        <p:nvSpPr>
          <p:cNvPr id="24" name="Text 22"/>
          <p:cNvSpPr/>
          <p:nvPr/>
        </p:nvSpPr>
        <p:spPr>
          <a:xfrm>
            <a:off x="10172700" y="4058841"/>
            <a:ext cx="1655921"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12/03/2025</a:t>
            </a:r>
            <a:endParaRPr lang="en-US" sz="1350" dirty="0"/>
          </a:p>
        </p:txBody>
      </p:sp>
      <p:sp>
        <p:nvSpPr>
          <p:cNvPr id="25" name="Text 23"/>
          <p:cNvSpPr/>
          <p:nvPr/>
        </p:nvSpPr>
        <p:spPr>
          <a:xfrm>
            <a:off x="12182951" y="4058841"/>
            <a:ext cx="1659731"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15/03/2025</a:t>
            </a:r>
            <a:endParaRPr lang="en-US" sz="1350" dirty="0"/>
          </a:p>
        </p:txBody>
      </p:sp>
      <p:sp>
        <p:nvSpPr>
          <p:cNvPr id="26" name="Shape 24"/>
          <p:cNvSpPr/>
          <p:nvPr/>
        </p:nvSpPr>
        <p:spPr>
          <a:xfrm>
            <a:off x="614363" y="4447699"/>
            <a:ext cx="13401675" cy="500420"/>
          </a:xfrm>
          <a:prstGeom prst="rect">
            <a:avLst/>
          </a:prstGeom>
          <a:solidFill>
            <a:srgbClr val="000000">
              <a:alpha val="4000"/>
            </a:srgbClr>
          </a:solidFill>
          <a:ln/>
        </p:spPr>
        <p:txBody>
          <a:bodyPr/>
          <a:lstStyle/>
          <a:p>
            <a:endParaRPr lang="vi-VN"/>
          </a:p>
        </p:txBody>
      </p:sp>
      <p:sp>
        <p:nvSpPr>
          <p:cNvPr id="27" name="Text 25"/>
          <p:cNvSpPr/>
          <p:nvPr/>
        </p:nvSpPr>
        <p:spPr>
          <a:xfrm>
            <a:off x="787718" y="4559260"/>
            <a:ext cx="319564"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20</a:t>
            </a:r>
            <a:endParaRPr lang="en-US" sz="1350" dirty="0"/>
          </a:p>
        </p:txBody>
      </p:sp>
      <p:sp>
        <p:nvSpPr>
          <p:cNvPr id="28" name="Text 26"/>
          <p:cNvSpPr/>
          <p:nvPr/>
        </p:nvSpPr>
        <p:spPr>
          <a:xfrm>
            <a:off x="1461611" y="4559260"/>
            <a:ext cx="5006340"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Tạo trang viết chương với quản lý đối thoại</a:t>
            </a:r>
            <a:endParaRPr lang="en-US" sz="1350" dirty="0"/>
          </a:p>
        </p:txBody>
      </p:sp>
      <p:sp>
        <p:nvSpPr>
          <p:cNvPr id="29" name="Text 27"/>
          <p:cNvSpPr/>
          <p:nvPr/>
        </p:nvSpPr>
        <p:spPr>
          <a:xfrm>
            <a:off x="6822281" y="4559260"/>
            <a:ext cx="1655921"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Huỳnh Phước Thọ</a:t>
            </a:r>
            <a:endParaRPr lang="en-US" sz="1350" dirty="0"/>
          </a:p>
        </p:txBody>
      </p:sp>
      <p:sp>
        <p:nvSpPr>
          <p:cNvPr id="30" name="Text 28"/>
          <p:cNvSpPr/>
          <p:nvPr/>
        </p:nvSpPr>
        <p:spPr>
          <a:xfrm>
            <a:off x="8832533" y="4559260"/>
            <a:ext cx="985838"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8</a:t>
            </a:r>
            <a:endParaRPr lang="en-US" sz="1350" dirty="0"/>
          </a:p>
        </p:txBody>
      </p:sp>
      <p:sp>
        <p:nvSpPr>
          <p:cNvPr id="31" name="Text 29"/>
          <p:cNvSpPr/>
          <p:nvPr/>
        </p:nvSpPr>
        <p:spPr>
          <a:xfrm>
            <a:off x="10172700" y="4559260"/>
            <a:ext cx="1655921"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12/03/2025</a:t>
            </a:r>
            <a:endParaRPr lang="en-US" sz="1350" dirty="0"/>
          </a:p>
        </p:txBody>
      </p:sp>
      <p:sp>
        <p:nvSpPr>
          <p:cNvPr id="32" name="Text 30"/>
          <p:cNvSpPr/>
          <p:nvPr/>
        </p:nvSpPr>
        <p:spPr>
          <a:xfrm>
            <a:off x="12182951" y="4559260"/>
            <a:ext cx="1659731"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16/03/2025</a:t>
            </a:r>
            <a:endParaRPr lang="en-US" sz="1350" dirty="0"/>
          </a:p>
        </p:txBody>
      </p:sp>
      <p:sp>
        <p:nvSpPr>
          <p:cNvPr id="33" name="Shape 31"/>
          <p:cNvSpPr/>
          <p:nvPr/>
        </p:nvSpPr>
        <p:spPr>
          <a:xfrm>
            <a:off x="614363" y="4948118"/>
            <a:ext cx="13401675" cy="500420"/>
          </a:xfrm>
          <a:prstGeom prst="rect">
            <a:avLst/>
          </a:prstGeom>
          <a:solidFill>
            <a:srgbClr val="FFFFFF">
              <a:alpha val="4000"/>
            </a:srgbClr>
          </a:solidFill>
          <a:ln/>
        </p:spPr>
        <p:txBody>
          <a:bodyPr/>
          <a:lstStyle/>
          <a:p>
            <a:endParaRPr lang="vi-VN"/>
          </a:p>
        </p:txBody>
      </p:sp>
      <p:sp>
        <p:nvSpPr>
          <p:cNvPr id="34" name="Text 32"/>
          <p:cNvSpPr/>
          <p:nvPr/>
        </p:nvSpPr>
        <p:spPr>
          <a:xfrm>
            <a:off x="787718" y="5059680"/>
            <a:ext cx="319564"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21</a:t>
            </a:r>
            <a:endParaRPr lang="en-US" sz="1350" dirty="0"/>
          </a:p>
        </p:txBody>
      </p:sp>
      <p:sp>
        <p:nvSpPr>
          <p:cNvPr id="35" name="Text 33"/>
          <p:cNvSpPr/>
          <p:nvPr/>
        </p:nvSpPr>
        <p:spPr>
          <a:xfrm>
            <a:off x="1461611" y="5059680"/>
            <a:ext cx="5006340"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Triển khai xuất bản chương và hệ thống sắp xếp</a:t>
            </a:r>
            <a:endParaRPr lang="en-US" sz="1350" dirty="0"/>
          </a:p>
        </p:txBody>
      </p:sp>
      <p:sp>
        <p:nvSpPr>
          <p:cNvPr id="36" name="Text 34"/>
          <p:cNvSpPr/>
          <p:nvPr/>
        </p:nvSpPr>
        <p:spPr>
          <a:xfrm>
            <a:off x="6822281" y="5059680"/>
            <a:ext cx="1655921"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Huỳnh Phước Thọ</a:t>
            </a:r>
            <a:endParaRPr lang="en-US" sz="1350" dirty="0"/>
          </a:p>
        </p:txBody>
      </p:sp>
      <p:sp>
        <p:nvSpPr>
          <p:cNvPr id="37" name="Text 35"/>
          <p:cNvSpPr/>
          <p:nvPr/>
        </p:nvSpPr>
        <p:spPr>
          <a:xfrm>
            <a:off x="8832533" y="5059680"/>
            <a:ext cx="985838"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5</a:t>
            </a:r>
            <a:endParaRPr lang="en-US" sz="1350" dirty="0"/>
          </a:p>
        </p:txBody>
      </p:sp>
      <p:sp>
        <p:nvSpPr>
          <p:cNvPr id="38" name="Text 36"/>
          <p:cNvSpPr/>
          <p:nvPr/>
        </p:nvSpPr>
        <p:spPr>
          <a:xfrm>
            <a:off x="10172700" y="5059680"/>
            <a:ext cx="1655921"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13/03/2025</a:t>
            </a:r>
            <a:endParaRPr lang="en-US" sz="1350" dirty="0"/>
          </a:p>
        </p:txBody>
      </p:sp>
      <p:sp>
        <p:nvSpPr>
          <p:cNvPr id="39" name="Text 37"/>
          <p:cNvSpPr/>
          <p:nvPr/>
        </p:nvSpPr>
        <p:spPr>
          <a:xfrm>
            <a:off x="12182951" y="5059680"/>
            <a:ext cx="1659731"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15/03/2025</a:t>
            </a:r>
            <a:endParaRPr lang="en-US" sz="1350" dirty="0"/>
          </a:p>
        </p:txBody>
      </p:sp>
      <p:sp>
        <p:nvSpPr>
          <p:cNvPr id="40" name="Shape 38"/>
          <p:cNvSpPr/>
          <p:nvPr/>
        </p:nvSpPr>
        <p:spPr>
          <a:xfrm>
            <a:off x="614363" y="5448538"/>
            <a:ext cx="13401675" cy="500420"/>
          </a:xfrm>
          <a:prstGeom prst="rect">
            <a:avLst/>
          </a:prstGeom>
          <a:solidFill>
            <a:srgbClr val="000000">
              <a:alpha val="4000"/>
            </a:srgbClr>
          </a:solidFill>
          <a:ln/>
        </p:spPr>
        <p:txBody>
          <a:bodyPr/>
          <a:lstStyle/>
          <a:p>
            <a:endParaRPr lang="vi-VN"/>
          </a:p>
        </p:txBody>
      </p:sp>
      <p:sp>
        <p:nvSpPr>
          <p:cNvPr id="41" name="Text 39"/>
          <p:cNvSpPr/>
          <p:nvPr/>
        </p:nvSpPr>
        <p:spPr>
          <a:xfrm>
            <a:off x="787718" y="5560100"/>
            <a:ext cx="319564"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22</a:t>
            </a:r>
            <a:endParaRPr lang="en-US" sz="1350" dirty="0"/>
          </a:p>
        </p:txBody>
      </p:sp>
      <p:sp>
        <p:nvSpPr>
          <p:cNvPr id="42" name="Text 40"/>
          <p:cNvSpPr/>
          <p:nvPr/>
        </p:nvSpPr>
        <p:spPr>
          <a:xfrm>
            <a:off x="1461611" y="5560100"/>
            <a:ext cx="5006340"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Thay thế hệ thống danh mục bằng thẻ</a:t>
            </a:r>
            <a:endParaRPr lang="en-US" sz="1350" dirty="0"/>
          </a:p>
        </p:txBody>
      </p:sp>
      <p:sp>
        <p:nvSpPr>
          <p:cNvPr id="43" name="Text 41"/>
          <p:cNvSpPr/>
          <p:nvPr/>
        </p:nvSpPr>
        <p:spPr>
          <a:xfrm>
            <a:off x="6822281" y="5560100"/>
            <a:ext cx="1655921"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Nguyễn Phú Vinh</a:t>
            </a:r>
            <a:endParaRPr lang="en-US" sz="1350" dirty="0"/>
          </a:p>
        </p:txBody>
      </p:sp>
      <p:sp>
        <p:nvSpPr>
          <p:cNvPr id="44" name="Text 42"/>
          <p:cNvSpPr/>
          <p:nvPr/>
        </p:nvSpPr>
        <p:spPr>
          <a:xfrm>
            <a:off x="8832533" y="5560100"/>
            <a:ext cx="985838"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5</a:t>
            </a:r>
            <a:endParaRPr lang="en-US" sz="1350" dirty="0"/>
          </a:p>
        </p:txBody>
      </p:sp>
      <p:sp>
        <p:nvSpPr>
          <p:cNvPr id="45" name="Text 43"/>
          <p:cNvSpPr/>
          <p:nvPr/>
        </p:nvSpPr>
        <p:spPr>
          <a:xfrm>
            <a:off x="10172700" y="5560100"/>
            <a:ext cx="1655921"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14/03/2025</a:t>
            </a:r>
            <a:endParaRPr lang="en-US" sz="1350" dirty="0"/>
          </a:p>
        </p:txBody>
      </p:sp>
      <p:sp>
        <p:nvSpPr>
          <p:cNvPr id="46" name="Text 44"/>
          <p:cNvSpPr/>
          <p:nvPr/>
        </p:nvSpPr>
        <p:spPr>
          <a:xfrm>
            <a:off x="12182951" y="5560100"/>
            <a:ext cx="1659731"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17/03/2025</a:t>
            </a:r>
            <a:endParaRPr lang="en-US" sz="1350" dirty="0"/>
          </a:p>
        </p:txBody>
      </p:sp>
      <p:sp>
        <p:nvSpPr>
          <p:cNvPr id="47" name="Shape 45"/>
          <p:cNvSpPr/>
          <p:nvPr/>
        </p:nvSpPr>
        <p:spPr>
          <a:xfrm>
            <a:off x="614363" y="5948958"/>
            <a:ext cx="13401675" cy="500420"/>
          </a:xfrm>
          <a:prstGeom prst="rect">
            <a:avLst/>
          </a:prstGeom>
          <a:solidFill>
            <a:srgbClr val="FFFFFF">
              <a:alpha val="4000"/>
            </a:srgbClr>
          </a:solidFill>
          <a:ln/>
        </p:spPr>
        <p:txBody>
          <a:bodyPr/>
          <a:lstStyle/>
          <a:p>
            <a:endParaRPr lang="vi-VN"/>
          </a:p>
        </p:txBody>
      </p:sp>
      <p:sp>
        <p:nvSpPr>
          <p:cNvPr id="48" name="Text 46"/>
          <p:cNvSpPr/>
          <p:nvPr/>
        </p:nvSpPr>
        <p:spPr>
          <a:xfrm>
            <a:off x="787718" y="6060519"/>
            <a:ext cx="319564"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23</a:t>
            </a:r>
            <a:endParaRPr lang="en-US" sz="1350" dirty="0"/>
          </a:p>
        </p:txBody>
      </p:sp>
      <p:sp>
        <p:nvSpPr>
          <p:cNvPr id="49" name="Text 47"/>
          <p:cNvSpPr/>
          <p:nvPr/>
        </p:nvSpPr>
        <p:spPr>
          <a:xfrm>
            <a:off x="1461611" y="6060519"/>
            <a:ext cx="5006340"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Phát triển thư viện truyện với điều hướng</a:t>
            </a:r>
            <a:endParaRPr lang="en-US" sz="1350" dirty="0"/>
          </a:p>
        </p:txBody>
      </p:sp>
      <p:sp>
        <p:nvSpPr>
          <p:cNvPr id="50" name="Text 48"/>
          <p:cNvSpPr/>
          <p:nvPr/>
        </p:nvSpPr>
        <p:spPr>
          <a:xfrm>
            <a:off x="6822281" y="6060519"/>
            <a:ext cx="1655921"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Nguyễn Phú Vinh</a:t>
            </a:r>
            <a:endParaRPr lang="en-US" sz="1350" dirty="0"/>
          </a:p>
        </p:txBody>
      </p:sp>
      <p:sp>
        <p:nvSpPr>
          <p:cNvPr id="51" name="Text 49"/>
          <p:cNvSpPr/>
          <p:nvPr/>
        </p:nvSpPr>
        <p:spPr>
          <a:xfrm>
            <a:off x="8832533" y="6060519"/>
            <a:ext cx="985838"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8</a:t>
            </a:r>
            <a:endParaRPr lang="en-US" sz="1350" dirty="0"/>
          </a:p>
        </p:txBody>
      </p:sp>
      <p:sp>
        <p:nvSpPr>
          <p:cNvPr id="52" name="Text 50"/>
          <p:cNvSpPr/>
          <p:nvPr/>
        </p:nvSpPr>
        <p:spPr>
          <a:xfrm>
            <a:off x="10172700" y="6060519"/>
            <a:ext cx="1655921"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16/03/2025</a:t>
            </a:r>
            <a:endParaRPr lang="en-US" sz="1350" dirty="0"/>
          </a:p>
        </p:txBody>
      </p:sp>
      <p:sp>
        <p:nvSpPr>
          <p:cNvPr id="53" name="Text 51"/>
          <p:cNvSpPr/>
          <p:nvPr/>
        </p:nvSpPr>
        <p:spPr>
          <a:xfrm>
            <a:off x="12182951" y="6060519"/>
            <a:ext cx="1659731"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18/03/2025</a:t>
            </a:r>
            <a:endParaRPr lang="en-US" sz="1350" dirty="0"/>
          </a:p>
        </p:txBody>
      </p:sp>
      <p:sp>
        <p:nvSpPr>
          <p:cNvPr id="54" name="Shape 52"/>
          <p:cNvSpPr/>
          <p:nvPr/>
        </p:nvSpPr>
        <p:spPr>
          <a:xfrm>
            <a:off x="614363" y="6449378"/>
            <a:ext cx="13401675" cy="500420"/>
          </a:xfrm>
          <a:prstGeom prst="rect">
            <a:avLst/>
          </a:prstGeom>
          <a:solidFill>
            <a:srgbClr val="000000">
              <a:alpha val="4000"/>
            </a:srgbClr>
          </a:solidFill>
          <a:ln/>
        </p:spPr>
        <p:txBody>
          <a:bodyPr/>
          <a:lstStyle/>
          <a:p>
            <a:endParaRPr lang="vi-VN"/>
          </a:p>
        </p:txBody>
      </p:sp>
      <p:sp>
        <p:nvSpPr>
          <p:cNvPr id="55" name="Text 53"/>
          <p:cNvSpPr/>
          <p:nvPr/>
        </p:nvSpPr>
        <p:spPr>
          <a:xfrm>
            <a:off x="787718" y="6560939"/>
            <a:ext cx="319564"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24</a:t>
            </a:r>
            <a:endParaRPr lang="en-US" sz="1350" dirty="0"/>
          </a:p>
        </p:txBody>
      </p:sp>
      <p:sp>
        <p:nvSpPr>
          <p:cNvPr id="56" name="Text 54"/>
          <p:cNvSpPr/>
          <p:nvPr/>
        </p:nvSpPr>
        <p:spPr>
          <a:xfrm>
            <a:off x="1461611" y="6560939"/>
            <a:ext cx="5006340"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Thêm chức năng di chuyển đối thoại</a:t>
            </a:r>
            <a:endParaRPr lang="en-US" sz="1350" dirty="0"/>
          </a:p>
        </p:txBody>
      </p:sp>
      <p:sp>
        <p:nvSpPr>
          <p:cNvPr id="57" name="Text 55"/>
          <p:cNvSpPr/>
          <p:nvPr/>
        </p:nvSpPr>
        <p:spPr>
          <a:xfrm>
            <a:off x="6822281" y="6560939"/>
            <a:ext cx="1655921"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Nguyễn Phú Vinh</a:t>
            </a:r>
            <a:endParaRPr lang="en-US" sz="1350" dirty="0"/>
          </a:p>
        </p:txBody>
      </p:sp>
      <p:sp>
        <p:nvSpPr>
          <p:cNvPr id="58" name="Text 56"/>
          <p:cNvSpPr/>
          <p:nvPr/>
        </p:nvSpPr>
        <p:spPr>
          <a:xfrm>
            <a:off x="8832533" y="6560939"/>
            <a:ext cx="985838"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3</a:t>
            </a:r>
            <a:endParaRPr lang="en-US" sz="1350" dirty="0"/>
          </a:p>
        </p:txBody>
      </p:sp>
      <p:sp>
        <p:nvSpPr>
          <p:cNvPr id="59" name="Text 57"/>
          <p:cNvSpPr/>
          <p:nvPr/>
        </p:nvSpPr>
        <p:spPr>
          <a:xfrm>
            <a:off x="10172700" y="6560939"/>
            <a:ext cx="1655921"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16/03/2025</a:t>
            </a:r>
            <a:endParaRPr lang="en-US" sz="1350" dirty="0"/>
          </a:p>
        </p:txBody>
      </p:sp>
      <p:sp>
        <p:nvSpPr>
          <p:cNvPr id="60" name="Text 58"/>
          <p:cNvSpPr/>
          <p:nvPr/>
        </p:nvSpPr>
        <p:spPr>
          <a:xfrm>
            <a:off x="12182951" y="6560939"/>
            <a:ext cx="1659731" cy="277297"/>
          </a:xfrm>
          <a:prstGeom prst="rect">
            <a:avLst/>
          </a:prstGeom>
          <a:noFill/>
          <a:ln/>
        </p:spPr>
        <p:txBody>
          <a:bodyPr wrap="none" lIns="0" tIns="0" rIns="0" bIns="0" rtlCol="0" anchor="t"/>
          <a:lstStyle/>
          <a:p>
            <a:pPr marL="0" indent="0" algn="l">
              <a:lnSpc>
                <a:spcPts val="2150"/>
              </a:lnSpc>
              <a:buNone/>
            </a:pPr>
            <a:r>
              <a:rPr lang="en-US" sz="1350" dirty="0">
                <a:solidFill>
                  <a:srgbClr val="384653"/>
                </a:solidFill>
                <a:latin typeface="Montserrat" pitchFamily="34" charset="0"/>
                <a:ea typeface="Montserrat" pitchFamily="34" charset="-122"/>
                <a:cs typeface="Montserrat" pitchFamily="34" charset="-120"/>
              </a:rPr>
              <a:t>17/03/2025</a:t>
            </a:r>
            <a:endParaRPr lang="en-US" sz="13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561737" y="579834"/>
            <a:ext cx="9427845" cy="528042"/>
          </a:xfrm>
          <a:prstGeom prst="rect">
            <a:avLst/>
          </a:prstGeom>
          <a:noFill/>
          <a:ln/>
        </p:spPr>
        <p:txBody>
          <a:bodyPr wrap="none" lIns="0" tIns="0" rIns="0" bIns="0" rtlCol="0" anchor="t"/>
          <a:lstStyle/>
          <a:p>
            <a:pPr marL="0" indent="0" algn="l">
              <a:lnSpc>
                <a:spcPts val="4150"/>
              </a:lnSpc>
              <a:buNone/>
            </a:pPr>
            <a:r>
              <a:rPr lang="en-US" sz="3300" b="1" dirty="0">
                <a:solidFill>
                  <a:srgbClr val="2E3C4E"/>
                </a:solidFill>
                <a:latin typeface="Barlow Bold" pitchFamily="34" charset="0"/>
                <a:ea typeface="Barlow Bold" pitchFamily="34" charset="-122"/>
                <a:cs typeface="Barlow Bold" pitchFamily="34" charset="-120"/>
              </a:rPr>
              <a:t>Sprint 4: Tích hợp AI chuyên sâu - Chi tiết nhiệm vụ</a:t>
            </a:r>
            <a:endParaRPr lang="en-US" sz="3300" dirty="0"/>
          </a:p>
        </p:txBody>
      </p:sp>
      <p:sp>
        <p:nvSpPr>
          <p:cNvPr id="3" name="Text 1"/>
          <p:cNvSpPr/>
          <p:nvPr/>
        </p:nvSpPr>
        <p:spPr>
          <a:xfrm>
            <a:off x="561737" y="1428869"/>
            <a:ext cx="13506926" cy="513398"/>
          </a:xfrm>
          <a:prstGeom prst="rect">
            <a:avLst/>
          </a:prstGeom>
          <a:noFill/>
          <a:ln/>
        </p:spPr>
        <p:txBody>
          <a:bodyPr wrap="square" lIns="0" tIns="0" rIns="0" bIns="0" rtlCol="0" anchor="t"/>
          <a:lstStyle/>
          <a:p>
            <a:pPr marL="0" indent="0" algn="l">
              <a:lnSpc>
                <a:spcPts val="2000"/>
              </a:lnSpc>
              <a:buNone/>
            </a:pPr>
            <a:r>
              <a:rPr lang="en-US" sz="1250" dirty="0">
                <a:solidFill>
                  <a:srgbClr val="384653"/>
                </a:solidFill>
                <a:latin typeface="Montserrat" pitchFamily="34" charset="0"/>
                <a:ea typeface="Montserrat" pitchFamily="34" charset="-122"/>
                <a:cs typeface="Montserrat" pitchFamily="34" charset="-120"/>
              </a:rPr>
              <a:t>Bảng dưới đây trình bày chi tiết các nhiệm vụ cho Sprint 4, tập trung vào việc tích hợp sâu rộng các mô hình AI để hỗ trợ sáng tác, từ gợi ý ý tưởng đến tạo hình ảnh và phát triển nhân vật.</a:t>
            </a:r>
            <a:endParaRPr lang="en-US" sz="1250" dirty="0"/>
          </a:p>
        </p:txBody>
      </p:sp>
      <p:sp>
        <p:nvSpPr>
          <p:cNvPr id="4" name="Shape 2"/>
          <p:cNvSpPr/>
          <p:nvPr/>
        </p:nvSpPr>
        <p:spPr>
          <a:xfrm>
            <a:off x="561737" y="2122765"/>
            <a:ext cx="13506926" cy="5526881"/>
          </a:xfrm>
          <a:prstGeom prst="roundRect">
            <a:avLst>
              <a:gd name="adj" fmla="val 4356"/>
            </a:avLst>
          </a:prstGeom>
          <a:noFill/>
          <a:ln w="7620">
            <a:solidFill>
              <a:srgbClr val="000000">
                <a:alpha val="8000"/>
              </a:srgbClr>
            </a:solidFill>
            <a:prstDash val="solid"/>
          </a:ln>
        </p:spPr>
        <p:txBody>
          <a:bodyPr/>
          <a:lstStyle/>
          <a:p>
            <a:endParaRPr lang="vi-VN"/>
          </a:p>
        </p:txBody>
      </p:sp>
      <p:sp>
        <p:nvSpPr>
          <p:cNvPr id="5" name="Shape 3"/>
          <p:cNvSpPr/>
          <p:nvPr/>
        </p:nvSpPr>
        <p:spPr>
          <a:xfrm>
            <a:off x="569357" y="2130385"/>
            <a:ext cx="13491686" cy="721043"/>
          </a:xfrm>
          <a:prstGeom prst="rect">
            <a:avLst/>
          </a:prstGeom>
          <a:solidFill>
            <a:srgbClr val="FFFFFF">
              <a:alpha val="4000"/>
            </a:srgbClr>
          </a:solidFill>
          <a:ln/>
        </p:spPr>
        <p:txBody>
          <a:bodyPr/>
          <a:lstStyle/>
          <a:p>
            <a:endParaRPr lang="vi-VN"/>
          </a:p>
        </p:txBody>
      </p:sp>
      <p:sp>
        <p:nvSpPr>
          <p:cNvPr id="6" name="Text 4"/>
          <p:cNvSpPr/>
          <p:nvPr/>
        </p:nvSpPr>
        <p:spPr>
          <a:xfrm>
            <a:off x="730210" y="2234208"/>
            <a:ext cx="349687" cy="256699"/>
          </a:xfrm>
          <a:prstGeom prst="rect">
            <a:avLst/>
          </a:prstGeom>
          <a:noFill/>
          <a:ln/>
        </p:spPr>
        <p:txBody>
          <a:bodyPr wrap="none" lIns="0" tIns="0" rIns="0" bIns="0" rtlCol="0" anchor="t"/>
          <a:lstStyle/>
          <a:p>
            <a:pPr marL="0" indent="0" algn="l">
              <a:lnSpc>
                <a:spcPts val="2000"/>
              </a:lnSpc>
              <a:buNone/>
            </a:pPr>
            <a:r>
              <a:rPr lang="en-US" sz="1250" dirty="0">
                <a:solidFill>
                  <a:srgbClr val="384653"/>
                </a:solidFill>
                <a:latin typeface="Montserrat" pitchFamily="34" charset="0"/>
                <a:ea typeface="Montserrat" pitchFamily="34" charset="-122"/>
                <a:cs typeface="Montserrat" pitchFamily="34" charset="-120"/>
              </a:rPr>
              <a:t>25</a:t>
            </a:r>
            <a:endParaRPr lang="en-US" sz="1250" dirty="0"/>
          </a:p>
        </p:txBody>
      </p:sp>
      <p:sp>
        <p:nvSpPr>
          <p:cNvPr id="7" name="Text 5"/>
          <p:cNvSpPr/>
          <p:nvPr/>
        </p:nvSpPr>
        <p:spPr>
          <a:xfrm>
            <a:off x="1408509" y="2234208"/>
            <a:ext cx="5068014" cy="256699"/>
          </a:xfrm>
          <a:prstGeom prst="rect">
            <a:avLst/>
          </a:prstGeom>
          <a:noFill/>
          <a:ln/>
        </p:spPr>
        <p:txBody>
          <a:bodyPr wrap="none" lIns="0" tIns="0" rIns="0" bIns="0" rtlCol="0" anchor="t"/>
          <a:lstStyle/>
          <a:p>
            <a:pPr marL="0" indent="0" algn="l">
              <a:lnSpc>
                <a:spcPts val="2000"/>
              </a:lnSpc>
              <a:buNone/>
            </a:pPr>
            <a:r>
              <a:rPr lang="en-US" sz="1250" dirty="0">
                <a:solidFill>
                  <a:srgbClr val="384653"/>
                </a:solidFill>
                <a:latin typeface="Montserrat" pitchFamily="34" charset="0"/>
                <a:ea typeface="Montserrat" pitchFamily="34" charset="-122"/>
                <a:cs typeface="Montserrat" pitchFamily="34" charset="-120"/>
              </a:rPr>
              <a:t>Tích hợp Gemini AI cho tạo ý tưởng truyện</a:t>
            </a:r>
            <a:endParaRPr lang="en-US" sz="1250" dirty="0"/>
          </a:p>
        </p:txBody>
      </p:sp>
      <p:sp>
        <p:nvSpPr>
          <p:cNvPr id="8" name="Text 6"/>
          <p:cNvSpPr/>
          <p:nvPr/>
        </p:nvSpPr>
        <p:spPr>
          <a:xfrm>
            <a:off x="6805136" y="2234208"/>
            <a:ext cx="1695093" cy="513398"/>
          </a:xfrm>
          <a:prstGeom prst="rect">
            <a:avLst/>
          </a:prstGeom>
          <a:noFill/>
          <a:ln/>
        </p:spPr>
        <p:txBody>
          <a:bodyPr wrap="square" lIns="0" tIns="0" rIns="0" bIns="0" rtlCol="0" anchor="t"/>
          <a:lstStyle/>
          <a:p>
            <a:pPr marL="0" indent="0" algn="l">
              <a:lnSpc>
                <a:spcPts val="2000"/>
              </a:lnSpc>
              <a:buNone/>
            </a:pPr>
            <a:r>
              <a:rPr lang="en-US" sz="1250" dirty="0">
                <a:solidFill>
                  <a:srgbClr val="384653"/>
                </a:solidFill>
                <a:latin typeface="Montserrat" pitchFamily="34" charset="0"/>
                <a:ea typeface="Montserrat" pitchFamily="34" charset="-122"/>
                <a:cs typeface="Montserrat" pitchFamily="34" charset="-120"/>
              </a:rPr>
              <a:t>Nguyễn Huỳnh Phú Vinh</a:t>
            </a:r>
            <a:endParaRPr lang="en-US" sz="1250" dirty="0"/>
          </a:p>
        </p:txBody>
      </p:sp>
      <p:sp>
        <p:nvSpPr>
          <p:cNvPr id="9" name="Text 7"/>
          <p:cNvSpPr/>
          <p:nvPr/>
        </p:nvSpPr>
        <p:spPr>
          <a:xfrm>
            <a:off x="8828842" y="2234208"/>
            <a:ext cx="1020485" cy="256699"/>
          </a:xfrm>
          <a:prstGeom prst="rect">
            <a:avLst/>
          </a:prstGeom>
          <a:noFill/>
          <a:ln/>
        </p:spPr>
        <p:txBody>
          <a:bodyPr wrap="none" lIns="0" tIns="0" rIns="0" bIns="0" rtlCol="0" anchor="t"/>
          <a:lstStyle/>
          <a:p>
            <a:pPr marL="0" indent="0" algn="l">
              <a:lnSpc>
                <a:spcPts val="2000"/>
              </a:lnSpc>
              <a:buNone/>
            </a:pPr>
            <a:r>
              <a:rPr lang="en-US" sz="1250" dirty="0">
                <a:solidFill>
                  <a:srgbClr val="384653"/>
                </a:solidFill>
                <a:latin typeface="Montserrat" pitchFamily="34" charset="0"/>
                <a:ea typeface="Montserrat" pitchFamily="34" charset="-122"/>
                <a:cs typeface="Montserrat" pitchFamily="34" charset="-120"/>
              </a:rPr>
              <a:t>8</a:t>
            </a:r>
            <a:endParaRPr lang="en-US" sz="1250" dirty="0"/>
          </a:p>
        </p:txBody>
      </p:sp>
      <p:sp>
        <p:nvSpPr>
          <p:cNvPr id="10" name="Text 8"/>
          <p:cNvSpPr/>
          <p:nvPr/>
        </p:nvSpPr>
        <p:spPr>
          <a:xfrm>
            <a:off x="10177939" y="2234208"/>
            <a:ext cx="1695093" cy="256699"/>
          </a:xfrm>
          <a:prstGeom prst="rect">
            <a:avLst/>
          </a:prstGeom>
          <a:noFill/>
          <a:ln/>
        </p:spPr>
        <p:txBody>
          <a:bodyPr wrap="none" lIns="0" tIns="0" rIns="0" bIns="0" rtlCol="0" anchor="t"/>
          <a:lstStyle/>
          <a:p>
            <a:pPr marL="0" indent="0" algn="l">
              <a:lnSpc>
                <a:spcPts val="2000"/>
              </a:lnSpc>
              <a:buNone/>
            </a:pPr>
            <a:r>
              <a:rPr lang="en-US" sz="1250" dirty="0">
                <a:solidFill>
                  <a:srgbClr val="384653"/>
                </a:solidFill>
                <a:latin typeface="Montserrat" pitchFamily="34" charset="0"/>
                <a:ea typeface="Montserrat" pitchFamily="34" charset="-122"/>
                <a:cs typeface="Montserrat" pitchFamily="34" charset="-120"/>
              </a:rPr>
              <a:t>20/03/2025</a:t>
            </a:r>
            <a:endParaRPr lang="en-US" sz="1250" dirty="0"/>
          </a:p>
        </p:txBody>
      </p:sp>
      <p:sp>
        <p:nvSpPr>
          <p:cNvPr id="11" name="Text 9"/>
          <p:cNvSpPr/>
          <p:nvPr/>
        </p:nvSpPr>
        <p:spPr>
          <a:xfrm>
            <a:off x="12201644" y="2234208"/>
            <a:ext cx="1698903" cy="256699"/>
          </a:xfrm>
          <a:prstGeom prst="rect">
            <a:avLst/>
          </a:prstGeom>
          <a:noFill/>
          <a:ln/>
        </p:spPr>
        <p:txBody>
          <a:bodyPr wrap="none" lIns="0" tIns="0" rIns="0" bIns="0" rtlCol="0" anchor="t"/>
          <a:lstStyle/>
          <a:p>
            <a:pPr marL="0" indent="0" algn="l">
              <a:lnSpc>
                <a:spcPts val="2000"/>
              </a:lnSpc>
              <a:buNone/>
            </a:pPr>
            <a:r>
              <a:rPr lang="en-US" sz="1250" dirty="0">
                <a:solidFill>
                  <a:srgbClr val="384653"/>
                </a:solidFill>
                <a:latin typeface="Montserrat" pitchFamily="34" charset="0"/>
                <a:ea typeface="Montserrat" pitchFamily="34" charset="-122"/>
                <a:cs typeface="Montserrat" pitchFamily="34" charset="-120"/>
              </a:rPr>
              <a:t>22/03/2025</a:t>
            </a:r>
            <a:endParaRPr lang="en-US" sz="1250" dirty="0"/>
          </a:p>
        </p:txBody>
      </p:sp>
      <p:sp>
        <p:nvSpPr>
          <p:cNvPr id="12" name="Shape 10"/>
          <p:cNvSpPr/>
          <p:nvPr/>
        </p:nvSpPr>
        <p:spPr>
          <a:xfrm>
            <a:off x="569357" y="2851428"/>
            <a:ext cx="13491686" cy="721043"/>
          </a:xfrm>
          <a:prstGeom prst="rect">
            <a:avLst/>
          </a:prstGeom>
          <a:solidFill>
            <a:srgbClr val="000000">
              <a:alpha val="4000"/>
            </a:srgbClr>
          </a:solidFill>
          <a:ln/>
        </p:spPr>
        <p:txBody>
          <a:bodyPr/>
          <a:lstStyle/>
          <a:p>
            <a:endParaRPr lang="vi-VN"/>
          </a:p>
        </p:txBody>
      </p:sp>
      <p:sp>
        <p:nvSpPr>
          <p:cNvPr id="13" name="Text 11"/>
          <p:cNvSpPr/>
          <p:nvPr/>
        </p:nvSpPr>
        <p:spPr>
          <a:xfrm>
            <a:off x="730210" y="2955250"/>
            <a:ext cx="349687" cy="256699"/>
          </a:xfrm>
          <a:prstGeom prst="rect">
            <a:avLst/>
          </a:prstGeom>
          <a:noFill/>
          <a:ln/>
        </p:spPr>
        <p:txBody>
          <a:bodyPr wrap="none" lIns="0" tIns="0" rIns="0" bIns="0" rtlCol="0" anchor="t"/>
          <a:lstStyle/>
          <a:p>
            <a:pPr marL="0" indent="0" algn="l">
              <a:lnSpc>
                <a:spcPts val="2000"/>
              </a:lnSpc>
              <a:buNone/>
            </a:pPr>
            <a:r>
              <a:rPr lang="en-US" sz="1250" dirty="0">
                <a:solidFill>
                  <a:srgbClr val="384653"/>
                </a:solidFill>
                <a:latin typeface="Montserrat" pitchFamily="34" charset="0"/>
                <a:ea typeface="Montserrat" pitchFamily="34" charset="-122"/>
                <a:cs typeface="Montserrat" pitchFamily="34" charset="-120"/>
              </a:rPr>
              <a:t>26</a:t>
            </a:r>
            <a:endParaRPr lang="en-US" sz="1250" dirty="0"/>
          </a:p>
        </p:txBody>
      </p:sp>
      <p:sp>
        <p:nvSpPr>
          <p:cNvPr id="14" name="Text 12"/>
          <p:cNvSpPr/>
          <p:nvPr/>
        </p:nvSpPr>
        <p:spPr>
          <a:xfrm>
            <a:off x="1408509" y="2955250"/>
            <a:ext cx="5068014" cy="256699"/>
          </a:xfrm>
          <a:prstGeom prst="rect">
            <a:avLst/>
          </a:prstGeom>
          <a:noFill/>
          <a:ln/>
        </p:spPr>
        <p:txBody>
          <a:bodyPr wrap="none" lIns="0" tIns="0" rIns="0" bIns="0" rtlCol="0" anchor="t"/>
          <a:lstStyle/>
          <a:p>
            <a:pPr marL="0" indent="0" algn="l">
              <a:lnSpc>
                <a:spcPts val="2000"/>
              </a:lnSpc>
              <a:buNone/>
            </a:pPr>
            <a:r>
              <a:rPr lang="en-US" sz="1250" dirty="0">
                <a:solidFill>
                  <a:srgbClr val="384653"/>
                </a:solidFill>
                <a:latin typeface="Montserrat" pitchFamily="34" charset="0"/>
                <a:ea typeface="Montserrat" pitchFamily="34" charset="-122"/>
                <a:cs typeface="Montserrat" pitchFamily="34" charset="-120"/>
              </a:rPr>
              <a:t>Thêm gợi ý ảnh bìa được tạo bởi AI</a:t>
            </a:r>
            <a:endParaRPr lang="en-US" sz="1250" dirty="0"/>
          </a:p>
        </p:txBody>
      </p:sp>
      <p:sp>
        <p:nvSpPr>
          <p:cNvPr id="15" name="Text 13"/>
          <p:cNvSpPr/>
          <p:nvPr/>
        </p:nvSpPr>
        <p:spPr>
          <a:xfrm>
            <a:off x="6805136" y="2955250"/>
            <a:ext cx="1695093" cy="513398"/>
          </a:xfrm>
          <a:prstGeom prst="rect">
            <a:avLst/>
          </a:prstGeom>
          <a:noFill/>
          <a:ln/>
        </p:spPr>
        <p:txBody>
          <a:bodyPr wrap="square" lIns="0" tIns="0" rIns="0" bIns="0" rtlCol="0" anchor="t"/>
          <a:lstStyle/>
          <a:p>
            <a:pPr marL="0" indent="0" algn="l">
              <a:lnSpc>
                <a:spcPts val="2000"/>
              </a:lnSpc>
              <a:buNone/>
            </a:pPr>
            <a:r>
              <a:rPr lang="en-US" sz="1250" dirty="0">
                <a:solidFill>
                  <a:srgbClr val="384653"/>
                </a:solidFill>
                <a:latin typeface="Montserrat" pitchFamily="34" charset="0"/>
                <a:ea typeface="Montserrat" pitchFamily="34" charset="-122"/>
                <a:cs typeface="Montserrat" pitchFamily="34" charset="-120"/>
              </a:rPr>
              <a:t>Nguyễn Huỳnh Phú Vinh</a:t>
            </a:r>
            <a:endParaRPr lang="en-US" sz="1250" dirty="0"/>
          </a:p>
        </p:txBody>
      </p:sp>
      <p:sp>
        <p:nvSpPr>
          <p:cNvPr id="16" name="Text 14"/>
          <p:cNvSpPr/>
          <p:nvPr/>
        </p:nvSpPr>
        <p:spPr>
          <a:xfrm>
            <a:off x="8828842" y="2955250"/>
            <a:ext cx="1020485" cy="256699"/>
          </a:xfrm>
          <a:prstGeom prst="rect">
            <a:avLst/>
          </a:prstGeom>
          <a:noFill/>
          <a:ln/>
        </p:spPr>
        <p:txBody>
          <a:bodyPr wrap="none" lIns="0" tIns="0" rIns="0" bIns="0" rtlCol="0" anchor="t"/>
          <a:lstStyle/>
          <a:p>
            <a:pPr marL="0" indent="0" algn="l">
              <a:lnSpc>
                <a:spcPts val="2000"/>
              </a:lnSpc>
              <a:buNone/>
            </a:pPr>
            <a:r>
              <a:rPr lang="en-US" sz="1250" dirty="0">
                <a:solidFill>
                  <a:srgbClr val="384653"/>
                </a:solidFill>
                <a:latin typeface="Montserrat" pitchFamily="34" charset="0"/>
                <a:ea typeface="Montserrat" pitchFamily="34" charset="-122"/>
                <a:cs typeface="Montserrat" pitchFamily="34" charset="-120"/>
              </a:rPr>
              <a:t>5</a:t>
            </a:r>
            <a:endParaRPr lang="en-US" sz="1250" dirty="0"/>
          </a:p>
        </p:txBody>
      </p:sp>
      <p:sp>
        <p:nvSpPr>
          <p:cNvPr id="17" name="Text 15"/>
          <p:cNvSpPr/>
          <p:nvPr/>
        </p:nvSpPr>
        <p:spPr>
          <a:xfrm>
            <a:off x="10177939" y="2955250"/>
            <a:ext cx="1695093" cy="256699"/>
          </a:xfrm>
          <a:prstGeom prst="rect">
            <a:avLst/>
          </a:prstGeom>
          <a:noFill/>
          <a:ln/>
        </p:spPr>
        <p:txBody>
          <a:bodyPr wrap="none" lIns="0" tIns="0" rIns="0" bIns="0" rtlCol="0" anchor="t"/>
          <a:lstStyle/>
          <a:p>
            <a:pPr marL="0" indent="0" algn="l">
              <a:lnSpc>
                <a:spcPts val="2000"/>
              </a:lnSpc>
              <a:buNone/>
            </a:pPr>
            <a:r>
              <a:rPr lang="en-US" sz="1250" dirty="0">
                <a:solidFill>
                  <a:srgbClr val="384653"/>
                </a:solidFill>
                <a:latin typeface="Montserrat" pitchFamily="34" charset="0"/>
                <a:ea typeface="Montserrat" pitchFamily="34" charset="-122"/>
                <a:cs typeface="Montserrat" pitchFamily="34" charset="-120"/>
              </a:rPr>
              <a:t>22/03/2025</a:t>
            </a:r>
            <a:endParaRPr lang="en-US" sz="1250" dirty="0"/>
          </a:p>
        </p:txBody>
      </p:sp>
      <p:sp>
        <p:nvSpPr>
          <p:cNvPr id="18" name="Text 16"/>
          <p:cNvSpPr/>
          <p:nvPr/>
        </p:nvSpPr>
        <p:spPr>
          <a:xfrm>
            <a:off x="12201644" y="2955250"/>
            <a:ext cx="1698903" cy="256699"/>
          </a:xfrm>
          <a:prstGeom prst="rect">
            <a:avLst/>
          </a:prstGeom>
          <a:noFill/>
          <a:ln/>
        </p:spPr>
        <p:txBody>
          <a:bodyPr wrap="none" lIns="0" tIns="0" rIns="0" bIns="0" rtlCol="0" anchor="t"/>
          <a:lstStyle/>
          <a:p>
            <a:pPr marL="0" indent="0" algn="l">
              <a:lnSpc>
                <a:spcPts val="2000"/>
              </a:lnSpc>
              <a:buNone/>
            </a:pPr>
            <a:r>
              <a:rPr lang="en-US" sz="1250" dirty="0">
                <a:solidFill>
                  <a:srgbClr val="384653"/>
                </a:solidFill>
                <a:latin typeface="Montserrat" pitchFamily="34" charset="0"/>
                <a:ea typeface="Montserrat" pitchFamily="34" charset="-122"/>
                <a:cs typeface="Montserrat" pitchFamily="34" charset="-120"/>
              </a:rPr>
              <a:t>23/03/2025</a:t>
            </a:r>
            <a:endParaRPr lang="en-US" sz="1250" dirty="0"/>
          </a:p>
        </p:txBody>
      </p:sp>
      <p:sp>
        <p:nvSpPr>
          <p:cNvPr id="19" name="Shape 17"/>
          <p:cNvSpPr/>
          <p:nvPr/>
        </p:nvSpPr>
        <p:spPr>
          <a:xfrm>
            <a:off x="569357" y="3572470"/>
            <a:ext cx="13491686" cy="721043"/>
          </a:xfrm>
          <a:prstGeom prst="rect">
            <a:avLst/>
          </a:prstGeom>
          <a:solidFill>
            <a:srgbClr val="FFFFFF">
              <a:alpha val="4000"/>
            </a:srgbClr>
          </a:solidFill>
          <a:ln/>
        </p:spPr>
        <p:txBody>
          <a:bodyPr/>
          <a:lstStyle/>
          <a:p>
            <a:endParaRPr lang="vi-VN"/>
          </a:p>
        </p:txBody>
      </p:sp>
      <p:sp>
        <p:nvSpPr>
          <p:cNvPr id="20" name="Text 18"/>
          <p:cNvSpPr/>
          <p:nvPr/>
        </p:nvSpPr>
        <p:spPr>
          <a:xfrm>
            <a:off x="730210" y="3676293"/>
            <a:ext cx="349687" cy="256699"/>
          </a:xfrm>
          <a:prstGeom prst="rect">
            <a:avLst/>
          </a:prstGeom>
          <a:noFill/>
          <a:ln/>
        </p:spPr>
        <p:txBody>
          <a:bodyPr wrap="none" lIns="0" tIns="0" rIns="0" bIns="0" rtlCol="0" anchor="t"/>
          <a:lstStyle/>
          <a:p>
            <a:pPr marL="0" indent="0" algn="l">
              <a:lnSpc>
                <a:spcPts val="2000"/>
              </a:lnSpc>
              <a:buNone/>
            </a:pPr>
            <a:r>
              <a:rPr lang="en-US" sz="1250" dirty="0">
                <a:solidFill>
                  <a:srgbClr val="384653"/>
                </a:solidFill>
                <a:latin typeface="Montserrat" pitchFamily="34" charset="0"/>
                <a:ea typeface="Montserrat" pitchFamily="34" charset="-122"/>
                <a:cs typeface="Montserrat" pitchFamily="34" charset="-120"/>
              </a:rPr>
              <a:t>27</a:t>
            </a:r>
            <a:endParaRPr lang="en-US" sz="1250" dirty="0"/>
          </a:p>
        </p:txBody>
      </p:sp>
      <p:sp>
        <p:nvSpPr>
          <p:cNvPr id="21" name="Text 19"/>
          <p:cNvSpPr/>
          <p:nvPr/>
        </p:nvSpPr>
        <p:spPr>
          <a:xfrm>
            <a:off x="1408509" y="3676293"/>
            <a:ext cx="5068014" cy="256699"/>
          </a:xfrm>
          <a:prstGeom prst="rect">
            <a:avLst/>
          </a:prstGeom>
          <a:noFill/>
          <a:ln/>
        </p:spPr>
        <p:txBody>
          <a:bodyPr wrap="none" lIns="0" tIns="0" rIns="0" bIns="0" rtlCol="0" anchor="t"/>
          <a:lstStyle/>
          <a:p>
            <a:pPr marL="0" indent="0" algn="l">
              <a:lnSpc>
                <a:spcPts val="2000"/>
              </a:lnSpc>
              <a:buNone/>
            </a:pPr>
            <a:r>
              <a:rPr lang="en-US" sz="1250" dirty="0">
                <a:solidFill>
                  <a:srgbClr val="384653"/>
                </a:solidFill>
                <a:latin typeface="Montserrat" pitchFamily="34" charset="0"/>
                <a:ea typeface="Montserrat" pitchFamily="34" charset="-122"/>
                <a:cs typeface="Montserrat" pitchFamily="34" charset="-120"/>
              </a:rPr>
              <a:t>Triển khai tạo ảnh Together AI</a:t>
            </a:r>
            <a:endParaRPr lang="en-US" sz="1250" dirty="0"/>
          </a:p>
        </p:txBody>
      </p:sp>
      <p:sp>
        <p:nvSpPr>
          <p:cNvPr id="22" name="Text 20"/>
          <p:cNvSpPr/>
          <p:nvPr/>
        </p:nvSpPr>
        <p:spPr>
          <a:xfrm>
            <a:off x="6805136" y="3676293"/>
            <a:ext cx="1695093" cy="513398"/>
          </a:xfrm>
          <a:prstGeom prst="rect">
            <a:avLst/>
          </a:prstGeom>
          <a:noFill/>
          <a:ln/>
        </p:spPr>
        <p:txBody>
          <a:bodyPr wrap="square" lIns="0" tIns="0" rIns="0" bIns="0" rtlCol="0" anchor="t"/>
          <a:lstStyle/>
          <a:p>
            <a:pPr marL="0" indent="0" algn="l">
              <a:lnSpc>
                <a:spcPts val="2000"/>
              </a:lnSpc>
              <a:buNone/>
            </a:pPr>
            <a:r>
              <a:rPr lang="en-US" sz="1250" dirty="0">
                <a:solidFill>
                  <a:srgbClr val="384653"/>
                </a:solidFill>
                <a:latin typeface="Montserrat" pitchFamily="34" charset="0"/>
                <a:ea typeface="Montserrat" pitchFamily="34" charset="-122"/>
                <a:cs typeface="Montserrat" pitchFamily="34" charset="-120"/>
              </a:rPr>
              <a:t>Nguyễn Huỳnh Phú Vinh</a:t>
            </a:r>
            <a:endParaRPr lang="en-US" sz="1250" dirty="0"/>
          </a:p>
        </p:txBody>
      </p:sp>
      <p:sp>
        <p:nvSpPr>
          <p:cNvPr id="23" name="Text 21"/>
          <p:cNvSpPr/>
          <p:nvPr/>
        </p:nvSpPr>
        <p:spPr>
          <a:xfrm>
            <a:off x="8828842" y="3676293"/>
            <a:ext cx="1020485" cy="256699"/>
          </a:xfrm>
          <a:prstGeom prst="rect">
            <a:avLst/>
          </a:prstGeom>
          <a:noFill/>
          <a:ln/>
        </p:spPr>
        <p:txBody>
          <a:bodyPr wrap="none" lIns="0" tIns="0" rIns="0" bIns="0" rtlCol="0" anchor="t"/>
          <a:lstStyle/>
          <a:p>
            <a:pPr marL="0" indent="0" algn="l">
              <a:lnSpc>
                <a:spcPts val="2000"/>
              </a:lnSpc>
              <a:buNone/>
            </a:pPr>
            <a:r>
              <a:rPr lang="en-US" sz="1250" dirty="0">
                <a:solidFill>
                  <a:srgbClr val="384653"/>
                </a:solidFill>
                <a:latin typeface="Montserrat" pitchFamily="34" charset="0"/>
                <a:ea typeface="Montserrat" pitchFamily="34" charset="-122"/>
                <a:cs typeface="Montserrat" pitchFamily="34" charset="-120"/>
              </a:rPr>
              <a:t>8</a:t>
            </a:r>
            <a:endParaRPr lang="en-US" sz="1250" dirty="0"/>
          </a:p>
        </p:txBody>
      </p:sp>
      <p:sp>
        <p:nvSpPr>
          <p:cNvPr id="24" name="Text 22"/>
          <p:cNvSpPr/>
          <p:nvPr/>
        </p:nvSpPr>
        <p:spPr>
          <a:xfrm>
            <a:off x="10177939" y="3676293"/>
            <a:ext cx="1695093" cy="256699"/>
          </a:xfrm>
          <a:prstGeom prst="rect">
            <a:avLst/>
          </a:prstGeom>
          <a:noFill/>
          <a:ln/>
        </p:spPr>
        <p:txBody>
          <a:bodyPr wrap="none" lIns="0" tIns="0" rIns="0" bIns="0" rtlCol="0" anchor="t"/>
          <a:lstStyle/>
          <a:p>
            <a:pPr marL="0" indent="0" algn="l">
              <a:lnSpc>
                <a:spcPts val="2000"/>
              </a:lnSpc>
              <a:buNone/>
            </a:pPr>
            <a:r>
              <a:rPr lang="en-US" sz="1250" dirty="0">
                <a:solidFill>
                  <a:srgbClr val="384653"/>
                </a:solidFill>
                <a:latin typeface="Montserrat" pitchFamily="34" charset="0"/>
                <a:ea typeface="Montserrat" pitchFamily="34" charset="-122"/>
                <a:cs typeface="Montserrat" pitchFamily="34" charset="-120"/>
              </a:rPr>
              <a:t>22/03/2025</a:t>
            </a:r>
            <a:endParaRPr lang="en-US" sz="1250" dirty="0"/>
          </a:p>
        </p:txBody>
      </p:sp>
      <p:sp>
        <p:nvSpPr>
          <p:cNvPr id="25" name="Text 23"/>
          <p:cNvSpPr/>
          <p:nvPr/>
        </p:nvSpPr>
        <p:spPr>
          <a:xfrm>
            <a:off x="12201644" y="3676293"/>
            <a:ext cx="1698903" cy="256699"/>
          </a:xfrm>
          <a:prstGeom prst="rect">
            <a:avLst/>
          </a:prstGeom>
          <a:noFill/>
          <a:ln/>
        </p:spPr>
        <p:txBody>
          <a:bodyPr wrap="none" lIns="0" tIns="0" rIns="0" bIns="0" rtlCol="0" anchor="t"/>
          <a:lstStyle/>
          <a:p>
            <a:pPr marL="0" indent="0" algn="l">
              <a:lnSpc>
                <a:spcPts val="2000"/>
              </a:lnSpc>
              <a:buNone/>
            </a:pPr>
            <a:r>
              <a:rPr lang="en-US" sz="1250" dirty="0">
                <a:solidFill>
                  <a:srgbClr val="384653"/>
                </a:solidFill>
                <a:latin typeface="Montserrat" pitchFamily="34" charset="0"/>
                <a:ea typeface="Montserrat" pitchFamily="34" charset="-122"/>
                <a:cs typeface="Montserrat" pitchFamily="34" charset="-120"/>
              </a:rPr>
              <a:t>24/03/2025</a:t>
            </a:r>
            <a:endParaRPr lang="en-US" sz="1250" dirty="0"/>
          </a:p>
        </p:txBody>
      </p:sp>
      <p:sp>
        <p:nvSpPr>
          <p:cNvPr id="26" name="Shape 24"/>
          <p:cNvSpPr/>
          <p:nvPr/>
        </p:nvSpPr>
        <p:spPr>
          <a:xfrm>
            <a:off x="569357" y="4293513"/>
            <a:ext cx="13491686" cy="721043"/>
          </a:xfrm>
          <a:prstGeom prst="rect">
            <a:avLst/>
          </a:prstGeom>
          <a:solidFill>
            <a:srgbClr val="000000">
              <a:alpha val="4000"/>
            </a:srgbClr>
          </a:solidFill>
          <a:ln/>
        </p:spPr>
        <p:txBody>
          <a:bodyPr/>
          <a:lstStyle/>
          <a:p>
            <a:endParaRPr lang="vi-VN"/>
          </a:p>
        </p:txBody>
      </p:sp>
      <p:sp>
        <p:nvSpPr>
          <p:cNvPr id="27" name="Text 25"/>
          <p:cNvSpPr/>
          <p:nvPr/>
        </p:nvSpPr>
        <p:spPr>
          <a:xfrm>
            <a:off x="730210" y="4397335"/>
            <a:ext cx="349687" cy="256699"/>
          </a:xfrm>
          <a:prstGeom prst="rect">
            <a:avLst/>
          </a:prstGeom>
          <a:noFill/>
          <a:ln/>
        </p:spPr>
        <p:txBody>
          <a:bodyPr wrap="none" lIns="0" tIns="0" rIns="0" bIns="0" rtlCol="0" anchor="t"/>
          <a:lstStyle/>
          <a:p>
            <a:pPr marL="0" indent="0" algn="l">
              <a:lnSpc>
                <a:spcPts val="2000"/>
              </a:lnSpc>
              <a:buNone/>
            </a:pPr>
            <a:r>
              <a:rPr lang="en-US" sz="1250" dirty="0">
                <a:solidFill>
                  <a:srgbClr val="384653"/>
                </a:solidFill>
                <a:latin typeface="Montserrat" pitchFamily="34" charset="0"/>
                <a:ea typeface="Montserrat" pitchFamily="34" charset="-122"/>
                <a:cs typeface="Montserrat" pitchFamily="34" charset="-120"/>
              </a:rPr>
              <a:t>28</a:t>
            </a:r>
            <a:endParaRPr lang="en-US" sz="1250" dirty="0"/>
          </a:p>
        </p:txBody>
      </p:sp>
      <p:sp>
        <p:nvSpPr>
          <p:cNvPr id="28" name="Text 26"/>
          <p:cNvSpPr/>
          <p:nvPr/>
        </p:nvSpPr>
        <p:spPr>
          <a:xfrm>
            <a:off x="1408509" y="4397335"/>
            <a:ext cx="5068014" cy="256699"/>
          </a:xfrm>
          <a:prstGeom prst="rect">
            <a:avLst/>
          </a:prstGeom>
          <a:noFill/>
          <a:ln/>
        </p:spPr>
        <p:txBody>
          <a:bodyPr wrap="none" lIns="0" tIns="0" rIns="0" bIns="0" rtlCol="0" anchor="t"/>
          <a:lstStyle/>
          <a:p>
            <a:pPr marL="0" indent="0" algn="l">
              <a:lnSpc>
                <a:spcPts val="2000"/>
              </a:lnSpc>
              <a:buNone/>
            </a:pPr>
            <a:r>
              <a:rPr lang="en-US" sz="1250" dirty="0">
                <a:solidFill>
                  <a:srgbClr val="384653"/>
                </a:solidFill>
                <a:latin typeface="Montserrat" pitchFamily="34" charset="0"/>
                <a:ea typeface="Montserrat" pitchFamily="34" charset="-122"/>
                <a:cs typeface="Montserrat" pitchFamily="34" charset="-120"/>
              </a:rPr>
              <a:t>Cải thiện tạo nhân vật với gợi ý AI</a:t>
            </a:r>
            <a:endParaRPr lang="en-US" sz="1250" dirty="0"/>
          </a:p>
        </p:txBody>
      </p:sp>
      <p:sp>
        <p:nvSpPr>
          <p:cNvPr id="29" name="Text 27"/>
          <p:cNvSpPr/>
          <p:nvPr/>
        </p:nvSpPr>
        <p:spPr>
          <a:xfrm>
            <a:off x="6805136" y="4397335"/>
            <a:ext cx="1695093" cy="513398"/>
          </a:xfrm>
          <a:prstGeom prst="rect">
            <a:avLst/>
          </a:prstGeom>
          <a:noFill/>
          <a:ln/>
        </p:spPr>
        <p:txBody>
          <a:bodyPr wrap="square" lIns="0" tIns="0" rIns="0" bIns="0" rtlCol="0" anchor="t"/>
          <a:lstStyle/>
          <a:p>
            <a:pPr marL="0" indent="0" algn="l">
              <a:lnSpc>
                <a:spcPts val="2000"/>
              </a:lnSpc>
              <a:buNone/>
            </a:pPr>
            <a:r>
              <a:rPr lang="en-US" sz="1250" dirty="0">
                <a:solidFill>
                  <a:srgbClr val="384653"/>
                </a:solidFill>
                <a:latin typeface="Montserrat" pitchFamily="34" charset="0"/>
                <a:ea typeface="Montserrat" pitchFamily="34" charset="-122"/>
                <a:cs typeface="Montserrat" pitchFamily="34" charset="-120"/>
              </a:rPr>
              <a:t>Nguyễn Huỳnh Phú Vinh</a:t>
            </a:r>
            <a:endParaRPr lang="en-US" sz="1250" dirty="0"/>
          </a:p>
        </p:txBody>
      </p:sp>
      <p:sp>
        <p:nvSpPr>
          <p:cNvPr id="30" name="Text 28"/>
          <p:cNvSpPr/>
          <p:nvPr/>
        </p:nvSpPr>
        <p:spPr>
          <a:xfrm>
            <a:off x="8828842" y="4397335"/>
            <a:ext cx="1020485" cy="256699"/>
          </a:xfrm>
          <a:prstGeom prst="rect">
            <a:avLst/>
          </a:prstGeom>
          <a:noFill/>
          <a:ln/>
        </p:spPr>
        <p:txBody>
          <a:bodyPr wrap="none" lIns="0" tIns="0" rIns="0" bIns="0" rtlCol="0" anchor="t"/>
          <a:lstStyle/>
          <a:p>
            <a:pPr marL="0" indent="0" algn="l">
              <a:lnSpc>
                <a:spcPts val="2000"/>
              </a:lnSpc>
              <a:buNone/>
            </a:pPr>
            <a:r>
              <a:rPr lang="en-US" sz="1250" dirty="0">
                <a:solidFill>
                  <a:srgbClr val="384653"/>
                </a:solidFill>
                <a:latin typeface="Montserrat" pitchFamily="34" charset="0"/>
                <a:ea typeface="Montserrat" pitchFamily="34" charset="-122"/>
                <a:cs typeface="Montserrat" pitchFamily="34" charset="-120"/>
              </a:rPr>
              <a:t>8</a:t>
            </a:r>
            <a:endParaRPr lang="en-US" sz="1250" dirty="0"/>
          </a:p>
        </p:txBody>
      </p:sp>
      <p:sp>
        <p:nvSpPr>
          <p:cNvPr id="31" name="Text 29"/>
          <p:cNvSpPr/>
          <p:nvPr/>
        </p:nvSpPr>
        <p:spPr>
          <a:xfrm>
            <a:off x="10177939" y="4397335"/>
            <a:ext cx="1695093" cy="256699"/>
          </a:xfrm>
          <a:prstGeom prst="rect">
            <a:avLst/>
          </a:prstGeom>
          <a:noFill/>
          <a:ln/>
        </p:spPr>
        <p:txBody>
          <a:bodyPr wrap="none" lIns="0" tIns="0" rIns="0" bIns="0" rtlCol="0" anchor="t"/>
          <a:lstStyle/>
          <a:p>
            <a:pPr marL="0" indent="0" algn="l">
              <a:lnSpc>
                <a:spcPts val="2000"/>
              </a:lnSpc>
              <a:buNone/>
            </a:pPr>
            <a:r>
              <a:rPr lang="en-US" sz="1250" dirty="0">
                <a:solidFill>
                  <a:srgbClr val="384653"/>
                </a:solidFill>
                <a:latin typeface="Montserrat" pitchFamily="34" charset="0"/>
                <a:ea typeface="Montserrat" pitchFamily="34" charset="-122"/>
                <a:cs typeface="Montserrat" pitchFamily="34" charset="-120"/>
              </a:rPr>
              <a:t>21/03/2025</a:t>
            </a:r>
            <a:endParaRPr lang="en-US" sz="1250" dirty="0"/>
          </a:p>
        </p:txBody>
      </p:sp>
      <p:sp>
        <p:nvSpPr>
          <p:cNvPr id="32" name="Text 30"/>
          <p:cNvSpPr/>
          <p:nvPr/>
        </p:nvSpPr>
        <p:spPr>
          <a:xfrm>
            <a:off x="12201644" y="4397335"/>
            <a:ext cx="1698903" cy="256699"/>
          </a:xfrm>
          <a:prstGeom prst="rect">
            <a:avLst/>
          </a:prstGeom>
          <a:noFill/>
          <a:ln/>
        </p:spPr>
        <p:txBody>
          <a:bodyPr wrap="none" lIns="0" tIns="0" rIns="0" bIns="0" rtlCol="0" anchor="t"/>
          <a:lstStyle/>
          <a:p>
            <a:pPr marL="0" indent="0" algn="l">
              <a:lnSpc>
                <a:spcPts val="2000"/>
              </a:lnSpc>
              <a:buNone/>
            </a:pPr>
            <a:r>
              <a:rPr lang="en-US" sz="1250" dirty="0">
                <a:solidFill>
                  <a:srgbClr val="384653"/>
                </a:solidFill>
                <a:latin typeface="Montserrat" pitchFamily="34" charset="0"/>
                <a:ea typeface="Montserrat" pitchFamily="34" charset="-122"/>
                <a:cs typeface="Montserrat" pitchFamily="34" charset="-120"/>
              </a:rPr>
              <a:t>25/03/2025</a:t>
            </a:r>
            <a:endParaRPr lang="en-US" sz="1250" dirty="0"/>
          </a:p>
        </p:txBody>
      </p:sp>
      <p:sp>
        <p:nvSpPr>
          <p:cNvPr id="33" name="Shape 31"/>
          <p:cNvSpPr/>
          <p:nvPr/>
        </p:nvSpPr>
        <p:spPr>
          <a:xfrm>
            <a:off x="569357" y="5014555"/>
            <a:ext cx="13491686" cy="721043"/>
          </a:xfrm>
          <a:prstGeom prst="rect">
            <a:avLst/>
          </a:prstGeom>
          <a:solidFill>
            <a:srgbClr val="FFFFFF">
              <a:alpha val="4000"/>
            </a:srgbClr>
          </a:solidFill>
          <a:ln/>
        </p:spPr>
        <p:txBody>
          <a:bodyPr/>
          <a:lstStyle/>
          <a:p>
            <a:endParaRPr lang="vi-VN"/>
          </a:p>
        </p:txBody>
      </p:sp>
      <p:sp>
        <p:nvSpPr>
          <p:cNvPr id="34" name="Text 32"/>
          <p:cNvSpPr/>
          <p:nvPr/>
        </p:nvSpPr>
        <p:spPr>
          <a:xfrm>
            <a:off x="730210" y="5118378"/>
            <a:ext cx="349687" cy="256699"/>
          </a:xfrm>
          <a:prstGeom prst="rect">
            <a:avLst/>
          </a:prstGeom>
          <a:noFill/>
          <a:ln/>
        </p:spPr>
        <p:txBody>
          <a:bodyPr wrap="none" lIns="0" tIns="0" rIns="0" bIns="0" rtlCol="0" anchor="t"/>
          <a:lstStyle/>
          <a:p>
            <a:pPr marL="0" indent="0" algn="l">
              <a:lnSpc>
                <a:spcPts val="2000"/>
              </a:lnSpc>
              <a:buNone/>
            </a:pPr>
            <a:r>
              <a:rPr lang="en-US" sz="1250" dirty="0">
                <a:solidFill>
                  <a:srgbClr val="384653"/>
                </a:solidFill>
                <a:latin typeface="Montserrat" pitchFamily="34" charset="0"/>
                <a:ea typeface="Montserrat" pitchFamily="34" charset="-122"/>
                <a:cs typeface="Montserrat" pitchFamily="34" charset="-120"/>
              </a:rPr>
              <a:t>29</a:t>
            </a:r>
            <a:endParaRPr lang="en-US" sz="1250" dirty="0"/>
          </a:p>
        </p:txBody>
      </p:sp>
      <p:sp>
        <p:nvSpPr>
          <p:cNvPr id="35" name="Text 33"/>
          <p:cNvSpPr/>
          <p:nvPr/>
        </p:nvSpPr>
        <p:spPr>
          <a:xfrm>
            <a:off x="1408509" y="5118378"/>
            <a:ext cx="5068014" cy="256699"/>
          </a:xfrm>
          <a:prstGeom prst="rect">
            <a:avLst/>
          </a:prstGeom>
          <a:noFill/>
          <a:ln/>
        </p:spPr>
        <p:txBody>
          <a:bodyPr wrap="none" lIns="0" tIns="0" rIns="0" bIns="0" rtlCol="0" anchor="t"/>
          <a:lstStyle/>
          <a:p>
            <a:pPr marL="0" indent="0" algn="l">
              <a:lnSpc>
                <a:spcPts val="2000"/>
              </a:lnSpc>
              <a:buNone/>
            </a:pPr>
            <a:r>
              <a:rPr lang="en-US" sz="1250" dirty="0">
                <a:solidFill>
                  <a:srgbClr val="384653"/>
                </a:solidFill>
                <a:latin typeface="Montserrat" pitchFamily="34" charset="0"/>
                <a:ea typeface="Montserrat" pitchFamily="34" charset="-122"/>
                <a:cs typeface="Montserrat" pitchFamily="34" charset="-120"/>
              </a:rPr>
              <a:t>Thêm component chatbot trợ lý truyện</a:t>
            </a:r>
            <a:endParaRPr lang="en-US" sz="1250" dirty="0"/>
          </a:p>
        </p:txBody>
      </p:sp>
      <p:sp>
        <p:nvSpPr>
          <p:cNvPr id="36" name="Text 34"/>
          <p:cNvSpPr/>
          <p:nvPr/>
        </p:nvSpPr>
        <p:spPr>
          <a:xfrm>
            <a:off x="6805136" y="5118378"/>
            <a:ext cx="1695093" cy="513398"/>
          </a:xfrm>
          <a:prstGeom prst="rect">
            <a:avLst/>
          </a:prstGeom>
          <a:noFill/>
          <a:ln/>
        </p:spPr>
        <p:txBody>
          <a:bodyPr wrap="square" lIns="0" tIns="0" rIns="0" bIns="0" rtlCol="0" anchor="t"/>
          <a:lstStyle/>
          <a:p>
            <a:pPr marL="0" indent="0" algn="l">
              <a:lnSpc>
                <a:spcPts val="2000"/>
              </a:lnSpc>
              <a:buNone/>
            </a:pPr>
            <a:r>
              <a:rPr lang="en-US" sz="1250" dirty="0">
                <a:solidFill>
                  <a:srgbClr val="384653"/>
                </a:solidFill>
                <a:latin typeface="Montserrat" pitchFamily="34" charset="0"/>
                <a:ea typeface="Montserrat" pitchFamily="34" charset="-122"/>
                <a:cs typeface="Montserrat" pitchFamily="34" charset="-120"/>
              </a:rPr>
              <a:t>Nguyễn Huỳnh Phú Vinh</a:t>
            </a:r>
            <a:endParaRPr lang="en-US" sz="1250" dirty="0"/>
          </a:p>
        </p:txBody>
      </p:sp>
      <p:sp>
        <p:nvSpPr>
          <p:cNvPr id="37" name="Text 35"/>
          <p:cNvSpPr/>
          <p:nvPr/>
        </p:nvSpPr>
        <p:spPr>
          <a:xfrm>
            <a:off x="8828842" y="5118378"/>
            <a:ext cx="1020485" cy="256699"/>
          </a:xfrm>
          <a:prstGeom prst="rect">
            <a:avLst/>
          </a:prstGeom>
          <a:noFill/>
          <a:ln/>
        </p:spPr>
        <p:txBody>
          <a:bodyPr wrap="none" lIns="0" tIns="0" rIns="0" bIns="0" rtlCol="0" anchor="t"/>
          <a:lstStyle/>
          <a:p>
            <a:pPr marL="0" indent="0" algn="l">
              <a:lnSpc>
                <a:spcPts val="2000"/>
              </a:lnSpc>
              <a:buNone/>
            </a:pPr>
            <a:r>
              <a:rPr lang="en-US" sz="1250" dirty="0">
                <a:solidFill>
                  <a:srgbClr val="384653"/>
                </a:solidFill>
                <a:latin typeface="Montserrat" pitchFamily="34" charset="0"/>
                <a:ea typeface="Montserrat" pitchFamily="34" charset="-122"/>
                <a:cs typeface="Montserrat" pitchFamily="34" charset="-120"/>
              </a:rPr>
              <a:t>8</a:t>
            </a:r>
            <a:endParaRPr lang="en-US" sz="1250" dirty="0"/>
          </a:p>
        </p:txBody>
      </p:sp>
      <p:sp>
        <p:nvSpPr>
          <p:cNvPr id="38" name="Text 36"/>
          <p:cNvSpPr/>
          <p:nvPr/>
        </p:nvSpPr>
        <p:spPr>
          <a:xfrm>
            <a:off x="10177939" y="5118378"/>
            <a:ext cx="1695093" cy="256699"/>
          </a:xfrm>
          <a:prstGeom prst="rect">
            <a:avLst/>
          </a:prstGeom>
          <a:noFill/>
          <a:ln/>
        </p:spPr>
        <p:txBody>
          <a:bodyPr wrap="none" lIns="0" tIns="0" rIns="0" bIns="0" rtlCol="0" anchor="t"/>
          <a:lstStyle/>
          <a:p>
            <a:pPr marL="0" indent="0" algn="l">
              <a:lnSpc>
                <a:spcPts val="2000"/>
              </a:lnSpc>
              <a:buNone/>
            </a:pPr>
            <a:r>
              <a:rPr lang="en-US" sz="1250" dirty="0">
                <a:solidFill>
                  <a:srgbClr val="384653"/>
                </a:solidFill>
                <a:latin typeface="Montserrat" pitchFamily="34" charset="0"/>
                <a:ea typeface="Montserrat" pitchFamily="34" charset="-122"/>
                <a:cs typeface="Montserrat" pitchFamily="34" charset="-120"/>
              </a:rPr>
              <a:t>24/03/2025</a:t>
            </a:r>
            <a:endParaRPr lang="en-US" sz="1250" dirty="0"/>
          </a:p>
        </p:txBody>
      </p:sp>
      <p:sp>
        <p:nvSpPr>
          <p:cNvPr id="39" name="Text 37"/>
          <p:cNvSpPr/>
          <p:nvPr/>
        </p:nvSpPr>
        <p:spPr>
          <a:xfrm>
            <a:off x="12201644" y="5118378"/>
            <a:ext cx="1698903" cy="256699"/>
          </a:xfrm>
          <a:prstGeom prst="rect">
            <a:avLst/>
          </a:prstGeom>
          <a:noFill/>
          <a:ln/>
        </p:spPr>
        <p:txBody>
          <a:bodyPr wrap="none" lIns="0" tIns="0" rIns="0" bIns="0" rtlCol="0" anchor="t"/>
          <a:lstStyle/>
          <a:p>
            <a:pPr marL="0" indent="0" algn="l">
              <a:lnSpc>
                <a:spcPts val="2000"/>
              </a:lnSpc>
              <a:buNone/>
            </a:pPr>
            <a:r>
              <a:rPr lang="en-US" sz="1250" dirty="0">
                <a:solidFill>
                  <a:srgbClr val="384653"/>
                </a:solidFill>
                <a:latin typeface="Montserrat" pitchFamily="34" charset="0"/>
                <a:ea typeface="Montserrat" pitchFamily="34" charset="-122"/>
                <a:cs typeface="Montserrat" pitchFamily="34" charset="-120"/>
              </a:rPr>
              <a:t>26/03/2025</a:t>
            </a:r>
            <a:endParaRPr lang="en-US" sz="1250" dirty="0"/>
          </a:p>
        </p:txBody>
      </p:sp>
      <p:sp>
        <p:nvSpPr>
          <p:cNvPr id="40" name="Shape 38"/>
          <p:cNvSpPr/>
          <p:nvPr/>
        </p:nvSpPr>
        <p:spPr>
          <a:xfrm>
            <a:off x="569357" y="5735598"/>
            <a:ext cx="13491686" cy="721043"/>
          </a:xfrm>
          <a:prstGeom prst="rect">
            <a:avLst/>
          </a:prstGeom>
          <a:solidFill>
            <a:srgbClr val="000000">
              <a:alpha val="4000"/>
            </a:srgbClr>
          </a:solidFill>
          <a:ln/>
        </p:spPr>
        <p:txBody>
          <a:bodyPr/>
          <a:lstStyle/>
          <a:p>
            <a:endParaRPr lang="vi-VN"/>
          </a:p>
        </p:txBody>
      </p:sp>
      <p:sp>
        <p:nvSpPr>
          <p:cNvPr id="41" name="Text 39"/>
          <p:cNvSpPr/>
          <p:nvPr/>
        </p:nvSpPr>
        <p:spPr>
          <a:xfrm>
            <a:off x="730210" y="5839420"/>
            <a:ext cx="349687" cy="256699"/>
          </a:xfrm>
          <a:prstGeom prst="rect">
            <a:avLst/>
          </a:prstGeom>
          <a:noFill/>
          <a:ln/>
        </p:spPr>
        <p:txBody>
          <a:bodyPr wrap="none" lIns="0" tIns="0" rIns="0" bIns="0" rtlCol="0" anchor="t"/>
          <a:lstStyle/>
          <a:p>
            <a:pPr marL="0" indent="0" algn="l">
              <a:lnSpc>
                <a:spcPts val="2000"/>
              </a:lnSpc>
              <a:buNone/>
            </a:pPr>
            <a:r>
              <a:rPr lang="en-US" sz="1250" dirty="0">
                <a:solidFill>
                  <a:srgbClr val="384653"/>
                </a:solidFill>
                <a:latin typeface="Montserrat" pitchFamily="34" charset="0"/>
                <a:ea typeface="Montserrat" pitchFamily="34" charset="-122"/>
                <a:cs typeface="Montserrat" pitchFamily="34" charset="-120"/>
              </a:rPr>
              <a:t>30</a:t>
            </a:r>
            <a:endParaRPr lang="en-US" sz="1250" dirty="0"/>
          </a:p>
        </p:txBody>
      </p:sp>
      <p:sp>
        <p:nvSpPr>
          <p:cNvPr id="42" name="Text 40"/>
          <p:cNvSpPr/>
          <p:nvPr/>
        </p:nvSpPr>
        <p:spPr>
          <a:xfrm>
            <a:off x="1408509" y="5839420"/>
            <a:ext cx="5068014" cy="256699"/>
          </a:xfrm>
          <a:prstGeom prst="rect">
            <a:avLst/>
          </a:prstGeom>
          <a:noFill/>
          <a:ln/>
        </p:spPr>
        <p:txBody>
          <a:bodyPr wrap="none" lIns="0" tIns="0" rIns="0" bIns="0" rtlCol="0" anchor="t"/>
          <a:lstStyle/>
          <a:p>
            <a:pPr marL="0" indent="0" algn="l">
              <a:lnSpc>
                <a:spcPts val="2000"/>
              </a:lnSpc>
              <a:buNone/>
            </a:pPr>
            <a:r>
              <a:rPr lang="en-US" sz="1250" dirty="0">
                <a:solidFill>
                  <a:srgbClr val="384653"/>
                </a:solidFill>
                <a:latin typeface="Montserrat" pitchFamily="34" charset="0"/>
                <a:ea typeface="Montserrat" pitchFamily="34" charset="-122"/>
                <a:cs typeface="Montserrat" pitchFamily="34" charset="-120"/>
              </a:rPr>
              <a:t>Triển khai phản hồi streaming cho chat</a:t>
            </a:r>
            <a:endParaRPr lang="en-US" sz="1250" dirty="0"/>
          </a:p>
        </p:txBody>
      </p:sp>
      <p:sp>
        <p:nvSpPr>
          <p:cNvPr id="43" name="Text 41"/>
          <p:cNvSpPr/>
          <p:nvPr/>
        </p:nvSpPr>
        <p:spPr>
          <a:xfrm>
            <a:off x="6805136" y="5839420"/>
            <a:ext cx="1695093" cy="513398"/>
          </a:xfrm>
          <a:prstGeom prst="rect">
            <a:avLst/>
          </a:prstGeom>
          <a:noFill/>
          <a:ln/>
        </p:spPr>
        <p:txBody>
          <a:bodyPr wrap="square" lIns="0" tIns="0" rIns="0" bIns="0" rtlCol="0" anchor="t"/>
          <a:lstStyle/>
          <a:p>
            <a:pPr marL="0" indent="0" algn="l">
              <a:lnSpc>
                <a:spcPts val="2000"/>
              </a:lnSpc>
              <a:buNone/>
            </a:pPr>
            <a:r>
              <a:rPr lang="en-US" sz="1250" dirty="0">
                <a:solidFill>
                  <a:srgbClr val="384653"/>
                </a:solidFill>
                <a:latin typeface="Montserrat" pitchFamily="34" charset="0"/>
                <a:ea typeface="Montserrat" pitchFamily="34" charset="-122"/>
                <a:cs typeface="Montserrat" pitchFamily="34" charset="-120"/>
              </a:rPr>
              <a:t>Nguyễn Huỳnh Phú Vinh</a:t>
            </a:r>
            <a:endParaRPr lang="en-US" sz="1250" dirty="0"/>
          </a:p>
        </p:txBody>
      </p:sp>
      <p:sp>
        <p:nvSpPr>
          <p:cNvPr id="44" name="Text 42"/>
          <p:cNvSpPr/>
          <p:nvPr/>
        </p:nvSpPr>
        <p:spPr>
          <a:xfrm>
            <a:off x="8828842" y="5839420"/>
            <a:ext cx="1020485" cy="256699"/>
          </a:xfrm>
          <a:prstGeom prst="rect">
            <a:avLst/>
          </a:prstGeom>
          <a:noFill/>
          <a:ln/>
        </p:spPr>
        <p:txBody>
          <a:bodyPr wrap="none" lIns="0" tIns="0" rIns="0" bIns="0" rtlCol="0" anchor="t"/>
          <a:lstStyle/>
          <a:p>
            <a:pPr marL="0" indent="0" algn="l">
              <a:lnSpc>
                <a:spcPts val="2000"/>
              </a:lnSpc>
              <a:buNone/>
            </a:pPr>
            <a:r>
              <a:rPr lang="en-US" sz="1250" dirty="0">
                <a:solidFill>
                  <a:srgbClr val="384653"/>
                </a:solidFill>
                <a:latin typeface="Montserrat" pitchFamily="34" charset="0"/>
                <a:ea typeface="Montserrat" pitchFamily="34" charset="-122"/>
                <a:cs typeface="Montserrat" pitchFamily="34" charset="-120"/>
              </a:rPr>
              <a:t>5</a:t>
            </a:r>
            <a:endParaRPr lang="en-US" sz="1250" dirty="0"/>
          </a:p>
        </p:txBody>
      </p:sp>
      <p:sp>
        <p:nvSpPr>
          <p:cNvPr id="45" name="Text 43"/>
          <p:cNvSpPr/>
          <p:nvPr/>
        </p:nvSpPr>
        <p:spPr>
          <a:xfrm>
            <a:off x="10177939" y="5839420"/>
            <a:ext cx="1695093" cy="256699"/>
          </a:xfrm>
          <a:prstGeom prst="rect">
            <a:avLst/>
          </a:prstGeom>
          <a:noFill/>
          <a:ln/>
        </p:spPr>
        <p:txBody>
          <a:bodyPr wrap="none" lIns="0" tIns="0" rIns="0" bIns="0" rtlCol="0" anchor="t"/>
          <a:lstStyle/>
          <a:p>
            <a:pPr marL="0" indent="0" algn="l">
              <a:lnSpc>
                <a:spcPts val="2000"/>
              </a:lnSpc>
              <a:buNone/>
            </a:pPr>
            <a:r>
              <a:rPr lang="en-US" sz="1250" dirty="0">
                <a:solidFill>
                  <a:srgbClr val="384653"/>
                </a:solidFill>
                <a:latin typeface="Montserrat" pitchFamily="34" charset="0"/>
                <a:ea typeface="Montserrat" pitchFamily="34" charset="-122"/>
                <a:cs typeface="Montserrat" pitchFamily="34" charset="-120"/>
              </a:rPr>
              <a:t>25/03/2025</a:t>
            </a:r>
            <a:endParaRPr lang="en-US" sz="1250" dirty="0"/>
          </a:p>
        </p:txBody>
      </p:sp>
      <p:sp>
        <p:nvSpPr>
          <p:cNvPr id="46" name="Text 44"/>
          <p:cNvSpPr/>
          <p:nvPr/>
        </p:nvSpPr>
        <p:spPr>
          <a:xfrm>
            <a:off x="12201644" y="5839420"/>
            <a:ext cx="1698903" cy="256699"/>
          </a:xfrm>
          <a:prstGeom prst="rect">
            <a:avLst/>
          </a:prstGeom>
          <a:noFill/>
          <a:ln/>
        </p:spPr>
        <p:txBody>
          <a:bodyPr wrap="none" lIns="0" tIns="0" rIns="0" bIns="0" rtlCol="0" anchor="t"/>
          <a:lstStyle/>
          <a:p>
            <a:pPr marL="0" indent="0" algn="l">
              <a:lnSpc>
                <a:spcPts val="2000"/>
              </a:lnSpc>
              <a:buNone/>
            </a:pPr>
            <a:r>
              <a:rPr lang="en-US" sz="1250" dirty="0">
                <a:solidFill>
                  <a:srgbClr val="384653"/>
                </a:solidFill>
                <a:latin typeface="Montserrat" pitchFamily="34" charset="0"/>
                <a:ea typeface="Montserrat" pitchFamily="34" charset="-122"/>
                <a:cs typeface="Montserrat" pitchFamily="34" charset="-120"/>
              </a:rPr>
              <a:t>26/03/2025</a:t>
            </a:r>
            <a:endParaRPr lang="en-US" sz="1250" dirty="0"/>
          </a:p>
        </p:txBody>
      </p:sp>
      <p:sp>
        <p:nvSpPr>
          <p:cNvPr id="47" name="Shape 45"/>
          <p:cNvSpPr/>
          <p:nvPr/>
        </p:nvSpPr>
        <p:spPr>
          <a:xfrm>
            <a:off x="569357" y="6456640"/>
            <a:ext cx="13491686" cy="464344"/>
          </a:xfrm>
          <a:prstGeom prst="rect">
            <a:avLst/>
          </a:prstGeom>
          <a:solidFill>
            <a:srgbClr val="FFFFFF">
              <a:alpha val="4000"/>
            </a:srgbClr>
          </a:solidFill>
          <a:ln/>
        </p:spPr>
        <p:txBody>
          <a:bodyPr/>
          <a:lstStyle/>
          <a:p>
            <a:endParaRPr lang="vi-VN"/>
          </a:p>
        </p:txBody>
      </p:sp>
      <p:sp>
        <p:nvSpPr>
          <p:cNvPr id="48" name="Text 46"/>
          <p:cNvSpPr/>
          <p:nvPr/>
        </p:nvSpPr>
        <p:spPr>
          <a:xfrm>
            <a:off x="730210" y="6560463"/>
            <a:ext cx="349687" cy="256699"/>
          </a:xfrm>
          <a:prstGeom prst="rect">
            <a:avLst/>
          </a:prstGeom>
          <a:noFill/>
          <a:ln/>
        </p:spPr>
        <p:txBody>
          <a:bodyPr wrap="none" lIns="0" tIns="0" rIns="0" bIns="0" rtlCol="0" anchor="t"/>
          <a:lstStyle/>
          <a:p>
            <a:pPr marL="0" indent="0" algn="l">
              <a:lnSpc>
                <a:spcPts val="2000"/>
              </a:lnSpc>
              <a:buNone/>
            </a:pPr>
            <a:r>
              <a:rPr lang="en-US" sz="1250" dirty="0">
                <a:solidFill>
                  <a:srgbClr val="384653"/>
                </a:solidFill>
                <a:latin typeface="Montserrat" pitchFamily="34" charset="0"/>
                <a:ea typeface="Montserrat" pitchFamily="34" charset="-122"/>
                <a:cs typeface="Montserrat" pitchFamily="34" charset="-120"/>
              </a:rPr>
              <a:t>31</a:t>
            </a:r>
            <a:endParaRPr lang="en-US" sz="1250" dirty="0"/>
          </a:p>
        </p:txBody>
      </p:sp>
      <p:sp>
        <p:nvSpPr>
          <p:cNvPr id="49" name="Text 47"/>
          <p:cNvSpPr/>
          <p:nvPr/>
        </p:nvSpPr>
        <p:spPr>
          <a:xfrm>
            <a:off x="1408509" y="6560463"/>
            <a:ext cx="5068014" cy="256699"/>
          </a:xfrm>
          <a:prstGeom prst="rect">
            <a:avLst/>
          </a:prstGeom>
          <a:noFill/>
          <a:ln/>
        </p:spPr>
        <p:txBody>
          <a:bodyPr wrap="none" lIns="0" tIns="0" rIns="0" bIns="0" rtlCol="0" anchor="t"/>
          <a:lstStyle/>
          <a:p>
            <a:pPr marL="0" indent="0" algn="l">
              <a:lnSpc>
                <a:spcPts val="2000"/>
              </a:lnSpc>
              <a:buNone/>
            </a:pPr>
            <a:r>
              <a:rPr lang="en-US" sz="1250" dirty="0">
                <a:solidFill>
                  <a:srgbClr val="384653"/>
                </a:solidFill>
                <a:latin typeface="Montserrat" pitchFamily="34" charset="0"/>
                <a:ea typeface="Montserrat" pitchFamily="34" charset="-122"/>
                <a:cs typeface="Montserrat" pitchFamily="34" charset="-120"/>
              </a:rPr>
              <a:t>Thêm tạo truyện và nhân vật bằng AI</a:t>
            </a:r>
            <a:endParaRPr lang="en-US" sz="1250" dirty="0"/>
          </a:p>
        </p:txBody>
      </p:sp>
      <p:sp>
        <p:nvSpPr>
          <p:cNvPr id="50" name="Text 48"/>
          <p:cNvSpPr/>
          <p:nvPr/>
        </p:nvSpPr>
        <p:spPr>
          <a:xfrm>
            <a:off x="6805136" y="6560463"/>
            <a:ext cx="1695093" cy="256699"/>
          </a:xfrm>
          <a:prstGeom prst="rect">
            <a:avLst/>
          </a:prstGeom>
          <a:noFill/>
          <a:ln/>
        </p:spPr>
        <p:txBody>
          <a:bodyPr wrap="none" lIns="0" tIns="0" rIns="0" bIns="0" rtlCol="0" anchor="t"/>
          <a:lstStyle/>
          <a:p>
            <a:pPr marL="0" indent="0" algn="l">
              <a:lnSpc>
                <a:spcPts val="2000"/>
              </a:lnSpc>
              <a:buNone/>
            </a:pPr>
            <a:r>
              <a:rPr lang="en-US" sz="1250" dirty="0">
                <a:solidFill>
                  <a:srgbClr val="384653"/>
                </a:solidFill>
                <a:latin typeface="Montserrat" pitchFamily="34" charset="0"/>
                <a:ea typeface="Montserrat" pitchFamily="34" charset="-122"/>
                <a:cs typeface="Montserrat" pitchFamily="34" charset="-120"/>
              </a:rPr>
              <a:t>Nguyễn Phú Vinh</a:t>
            </a:r>
            <a:endParaRPr lang="en-US" sz="1250" dirty="0"/>
          </a:p>
        </p:txBody>
      </p:sp>
      <p:sp>
        <p:nvSpPr>
          <p:cNvPr id="51" name="Text 49"/>
          <p:cNvSpPr/>
          <p:nvPr/>
        </p:nvSpPr>
        <p:spPr>
          <a:xfrm>
            <a:off x="8828842" y="6560463"/>
            <a:ext cx="1020485" cy="256699"/>
          </a:xfrm>
          <a:prstGeom prst="rect">
            <a:avLst/>
          </a:prstGeom>
          <a:noFill/>
          <a:ln/>
        </p:spPr>
        <p:txBody>
          <a:bodyPr wrap="none" lIns="0" tIns="0" rIns="0" bIns="0" rtlCol="0" anchor="t"/>
          <a:lstStyle/>
          <a:p>
            <a:pPr marL="0" indent="0" algn="l">
              <a:lnSpc>
                <a:spcPts val="2000"/>
              </a:lnSpc>
              <a:buNone/>
            </a:pPr>
            <a:r>
              <a:rPr lang="en-US" sz="1250" dirty="0">
                <a:solidFill>
                  <a:srgbClr val="384653"/>
                </a:solidFill>
                <a:latin typeface="Montserrat" pitchFamily="34" charset="0"/>
                <a:ea typeface="Montserrat" pitchFamily="34" charset="-122"/>
                <a:cs typeface="Montserrat" pitchFamily="34" charset="-120"/>
              </a:rPr>
              <a:t>8</a:t>
            </a:r>
            <a:endParaRPr lang="en-US" sz="1250" dirty="0"/>
          </a:p>
        </p:txBody>
      </p:sp>
      <p:sp>
        <p:nvSpPr>
          <p:cNvPr id="52" name="Text 50"/>
          <p:cNvSpPr/>
          <p:nvPr/>
        </p:nvSpPr>
        <p:spPr>
          <a:xfrm>
            <a:off x="10177939" y="6560463"/>
            <a:ext cx="1695093" cy="256699"/>
          </a:xfrm>
          <a:prstGeom prst="rect">
            <a:avLst/>
          </a:prstGeom>
          <a:noFill/>
          <a:ln/>
        </p:spPr>
        <p:txBody>
          <a:bodyPr wrap="none" lIns="0" tIns="0" rIns="0" bIns="0" rtlCol="0" anchor="t"/>
          <a:lstStyle/>
          <a:p>
            <a:pPr marL="0" indent="0" algn="l">
              <a:lnSpc>
                <a:spcPts val="2000"/>
              </a:lnSpc>
              <a:buNone/>
            </a:pPr>
            <a:r>
              <a:rPr lang="en-US" sz="1250" dirty="0">
                <a:solidFill>
                  <a:srgbClr val="384653"/>
                </a:solidFill>
                <a:latin typeface="Montserrat" pitchFamily="34" charset="0"/>
                <a:ea typeface="Montserrat" pitchFamily="34" charset="-122"/>
                <a:cs typeface="Montserrat" pitchFamily="34" charset="-120"/>
              </a:rPr>
              <a:t>26/03/2025</a:t>
            </a:r>
            <a:endParaRPr lang="en-US" sz="1250" dirty="0"/>
          </a:p>
        </p:txBody>
      </p:sp>
      <p:sp>
        <p:nvSpPr>
          <p:cNvPr id="53" name="Text 51"/>
          <p:cNvSpPr/>
          <p:nvPr/>
        </p:nvSpPr>
        <p:spPr>
          <a:xfrm>
            <a:off x="12201644" y="6560463"/>
            <a:ext cx="1698903" cy="256699"/>
          </a:xfrm>
          <a:prstGeom prst="rect">
            <a:avLst/>
          </a:prstGeom>
          <a:noFill/>
          <a:ln/>
        </p:spPr>
        <p:txBody>
          <a:bodyPr wrap="none" lIns="0" tIns="0" rIns="0" bIns="0" rtlCol="0" anchor="t"/>
          <a:lstStyle/>
          <a:p>
            <a:pPr marL="0" indent="0" algn="l">
              <a:lnSpc>
                <a:spcPts val="2000"/>
              </a:lnSpc>
              <a:buNone/>
            </a:pPr>
            <a:r>
              <a:rPr lang="en-US" sz="1250" dirty="0">
                <a:solidFill>
                  <a:srgbClr val="384653"/>
                </a:solidFill>
                <a:latin typeface="Montserrat" pitchFamily="34" charset="0"/>
                <a:ea typeface="Montserrat" pitchFamily="34" charset="-122"/>
                <a:cs typeface="Montserrat" pitchFamily="34" charset="-120"/>
              </a:rPr>
              <a:t>28/03/2025</a:t>
            </a:r>
            <a:endParaRPr lang="en-US" sz="1250" dirty="0"/>
          </a:p>
        </p:txBody>
      </p:sp>
      <p:sp>
        <p:nvSpPr>
          <p:cNvPr id="54" name="Shape 52"/>
          <p:cNvSpPr/>
          <p:nvPr/>
        </p:nvSpPr>
        <p:spPr>
          <a:xfrm>
            <a:off x="569357" y="6920984"/>
            <a:ext cx="13491686" cy="721043"/>
          </a:xfrm>
          <a:prstGeom prst="rect">
            <a:avLst/>
          </a:prstGeom>
          <a:solidFill>
            <a:srgbClr val="000000">
              <a:alpha val="4000"/>
            </a:srgbClr>
          </a:solidFill>
          <a:ln/>
        </p:spPr>
        <p:txBody>
          <a:bodyPr/>
          <a:lstStyle/>
          <a:p>
            <a:endParaRPr lang="vi-VN"/>
          </a:p>
        </p:txBody>
      </p:sp>
      <p:sp>
        <p:nvSpPr>
          <p:cNvPr id="55" name="Text 53"/>
          <p:cNvSpPr/>
          <p:nvPr/>
        </p:nvSpPr>
        <p:spPr>
          <a:xfrm>
            <a:off x="730210" y="7024807"/>
            <a:ext cx="349687" cy="256699"/>
          </a:xfrm>
          <a:prstGeom prst="rect">
            <a:avLst/>
          </a:prstGeom>
          <a:noFill/>
          <a:ln/>
        </p:spPr>
        <p:txBody>
          <a:bodyPr wrap="none" lIns="0" tIns="0" rIns="0" bIns="0" rtlCol="0" anchor="t"/>
          <a:lstStyle/>
          <a:p>
            <a:pPr marL="0" indent="0" algn="l">
              <a:lnSpc>
                <a:spcPts val="2000"/>
              </a:lnSpc>
              <a:buNone/>
            </a:pPr>
            <a:r>
              <a:rPr lang="en-US" sz="1250" dirty="0">
                <a:solidFill>
                  <a:srgbClr val="384653"/>
                </a:solidFill>
                <a:latin typeface="Montserrat" pitchFamily="34" charset="0"/>
                <a:ea typeface="Montserrat" pitchFamily="34" charset="-122"/>
                <a:cs typeface="Montserrat" pitchFamily="34" charset="-120"/>
              </a:rPr>
              <a:t>32</a:t>
            </a:r>
            <a:endParaRPr lang="en-US" sz="1250" dirty="0"/>
          </a:p>
        </p:txBody>
      </p:sp>
      <p:sp>
        <p:nvSpPr>
          <p:cNvPr id="56" name="Text 54"/>
          <p:cNvSpPr/>
          <p:nvPr/>
        </p:nvSpPr>
        <p:spPr>
          <a:xfrm>
            <a:off x="1408509" y="7024807"/>
            <a:ext cx="5068014" cy="256699"/>
          </a:xfrm>
          <a:prstGeom prst="rect">
            <a:avLst/>
          </a:prstGeom>
          <a:noFill/>
          <a:ln/>
        </p:spPr>
        <p:txBody>
          <a:bodyPr wrap="none" lIns="0" tIns="0" rIns="0" bIns="0" rtlCol="0" anchor="t"/>
          <a:lstStyle/>
          <a:p>
            <a:pPr marL="0" indent="0" algn="l">
              <a:lnSpc>
                <a:spcPts val="2000"/>
              </a:lnSpc>
              <a:buNone/>
            </a:pPr>
            <a:r>
              <a:rPr lang="en-US" sz="1250" dirty="0">
                <a:solidFill>
                  <a:srgbClr val="384653"/>
                </a:solidFill>
                <a:latin typeface="Montserrat" pitchFamily="34" charset="0"/>
                <a:ea typeface="Montserrat" pitchFamily="34" charset="-122"/>
                <a:cs typeface="Montserrat" pitchFamily="34" charset="-120"/>
              </a:rPr>
              <a:t>Cải thiện tạo đối thoại với đa đối thoại</a:t>
            </a:r>
            <a:endParaRPr lang="en-US" sz="1250" dirty="0"/>
          </a:p>
        </p:txBody>
      </p:sp>
      <p:sp>
        <p:nvSpPr>
          <p:cNvPr id="57" name="Text 55"/>
          <p:cNvSpPr/>
          <p:nvPr/>
        </p:nvSpPr>
        <p:spPr>
          <a:xfrm>
            <a:off x="6805136" y="7024807"/>
            <a:ext cx="1695093" cy="513398"/>
          </a:xfrm>
          <a:prstGeom prst="rect">
            <a:avLst/>
          </a:prstGeom>
          <a:noFill/>
          <a:ln/>
        </p:spPr>
        <p:txBody>
          <a:bodyPr wrap="square" lIns="0" tIns="0" rIns="0" bIns="0" rtlCol="0" anchor="t"/>
          <a:lstStyle/>
          <a:p>
            <a:pPr marL="0" indent="0" algn="l">
              <a:lnSpc>
                <a:spcPts val="2000"/>
              </a:lnSpc>
              <a:buNone/>
            </a:pPr>
            <a:r>
              <a:rPr lang="en-US" sz="1250" dirty="0">
                <a:solidFill>
                  <a:srgbClr val="384653"/>
                </a:solidFill>
                <a:latin typeface="Montserrat" pitchFamily="34" charset="0"/>
                <a:ea typeface="Montserrat" pitchFamily="34" charset="-122"/>
                <a:cs typeface="Montserrat" pitchFamily="34" charset="-120"/>
              </a:rPr>
              <a:t>Nguyễn Huỳnh Phú Vinh</a:t>
            </a:r>
            <a:endParaRPr lang="en-US" sz="1250" dirty="0"/>
          </a:p>
        </p:txBody>
      </p:sp>
      <p:sp>
        <p:nvSpPr>
          <p:cNvPr id="58" name="Text 56"/>
          <p:cNvSpPr/>
          <p:nvPr/>
        </p:nvSpPr>
        <p:spPr>
          <a:xfrm>
            <a:off x="8828842" y="7024807"/>
            <a:ext cx="1020485" cy="256699"/>
          </a:xfrm>
          <a:prstGeom prst="rect">
            <a:avLst/>
          </a:prstGeom>
          <a:noFill/>
          <a:ln/>
        </p:spPr>
        <p:txBody>
          <a:bodyPr wrap="none" lIns="0" tIns="0" rIns="0" bIns="0" rtlCol="0" anchor="t"/>
          <a:lstStyle/>
          <a:p>
            <a:pPr marL="0" indent="0" algn="l">
              <a:lnSpc>
                <a:spcPts val="2000"/>
              </a:lnSpc>
              <a:buNone/>
            </a:pPr>
            <a:r>
              <a:rPr lang="en-US" sz="1250" dirty="0">
                <a:solidFill>
                  <a:srgbClr val="384653"/>
                </a:solidFill>
                <a:latin typeface="Montserrat" pitchFamily="34" charset="0"/>
                <a:ea typeface="Montserrat" pitchFamily="34" charset="-122"/>
                <a:cs typeface="Montserrat" pitchFamily="34" charset="-120"/>
              </a:rPr>
              <a:t>8</a:t>
            </a:r>
            <a:endParaRPr lang="en-US" sz="1250" dirty="0"/>
          </a:p>
        </p:txBody>
      </p:sp>
      <p:sp>
        <p:nvSpPr>
          <p:cNvPr id="59" name="Text 57"/>
          <p:cNvSpPr/>
          <p:nvPr/>
        </p:nvSpPr>
        <p:spPr>
          <a:xfrm>
            <a:off x="10177939" y="7024807"/>
            <a:ext cx="1695093" cy="256699"/>
          </a:xfrm>
          <a:prstGeom prst="rect">
            <a:avLst/>
          </a:prstGeom>
          <a:noFill/>
          <a:ln/>
        </p:spPr>
        <p:txBody>
          <a:bodyPr wrap="none" lIns="0" tIns="0" rIns="0" bIns="0" rtlCol="0" anchor="t"/>
          <a:lstStyle/>
          <a:p>
            <a:pPr marL="0" indent="0" algn="l">
              <a:lnSpc>
                <a:spcPts val="2000"/>
              </a:lnSpc>
              <a:buNone/>
            </a:pPr>
            <a:r>
              <a:rPr lang="en-US" sz="1250" dirty="0">
                <a:solidFill>
                  <a:srgbClr val="384653"/>
                </a:solidFill>
                <a:latin typeface="Montserrat" pitchFamily="34" charset="0"/>
                <a:ea typeface="Montserrat" pitchFamily="34" charset="-122"/>
                <a:cs typeface="Montserrat" pitchFamily="34" charset="-120"/>
              </a:rPr>
              <a:t>27/03/2025</a:t>
            </a:r>
            <a:endParaRPr lang="en-US" sz="1250" dirty="0"/>
          </a:p>
        </p:txBody>
      </p:sp>
      <p:sp>
        <p:nvSpPr>
          <p:cNvPr id="60" name="Text 58"/>
          <p:cNvSpPr/>
          <p:nvPr/>
        </p:nvSpPr>
        <p:spPr>
          <a:xfrm>
            <a:off x="12201644" y="7024807"/>
            <a:ext cx="1698903" cy="256699"/>
          </a:xfrm>
          <a:prstGeom prst="rect">
            <a:avLst/>
          </a:prstGeom>
          <a:noFill/>
          <a:ln/>
        </p:spPr>
        <p:txBody>
          <a:bodyPr wrap="none" lIns="0" tIns="0" rIns="0" bIns="0" rtlCol="0" anchor="t"/>
          <a:lstStyle/>
          <a:p>
            <a:pPr marL="0" indent="0" algn="l">
              <a:lnSpc>
                <a:spcPts val="2000"/>
              </a:lnSpc>
              <a:buNone/>
            </a:pPr>
            <a:r>
              <a:rPr lang="en-US" sz="1250" dirty="0">
                <a:solidFill>
                  <a:srgbClr val="384653"/>
                </a:solidFill>
                <a:latin typeface="Montserrat" pitchFamily="34" charset="0"/>
                <a:ea typeface="Montserrat" pitchFamily="34" charset="-122"/>
                <a:cs typeface="Montserrat" pitchFamily="34" charset="-120"/>
              </a:rPr>
              <a:t>29/03/2025</a:t>
            </a:r>
            <a:endParaRPr lang="en-US" sz="12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596503" y="1182172"/>
            <a:ext cx="10488454" cy="560546"/>
          </a:xfrm>
          <a:prstGeom prst="rect">
            <a:avLst/>
          </a:prstGeom>
          <a:noFill/>
          <a:ln/>
        </p:spPr>
        <p:txBody>
          <a:bodyPr wrap="none" lIns="0" tIns="0" rIns="0" bIns="0" rtlCol="0" anchor="t"/>
          <a:lstStyle/>
          <a:p>
            <a:pPr marL="0" indent="0" algn="l">
              <a:lnSpc>
                <a:spcPts val="4400"/>
              </a:lnSpc>
              <a:buNone/>
            </a:pPr>
            <a:r>
              <a:rPr lang="en-US" sz="3500" b="1" dirty="0">
                <a:solidFill>
                  <a:srgbClr val="2E3C4E"/>
                </a:solidFill>
                <a:latin typeface="Barlow Bold" pitchFamily="34" charset="0"/>
                <a:ea typeface="Barlow Bold" pitchFamily="34" charset="-122"/>
                <a:cs typeface="Barlow Bold" pitchFamily="34" charset="-120"/>
              </a:rPr>
              <a:t>Sprint 5: Nâng cao trải nghiệm đọc - Chi tiết nhiệm vụ</a:t>
            </a:r>
            <a:endParaRPr lang="en-US" sz="3500" dirty="0"/>
          </a:p>
        </p:txBody>
      </p:sp>
      <p:sp>
        <p:nvSpPr>
          <p:cNvPr id="3" name="Text 1"/>
          <p:cNvSpPr/>
          <p:nvPr/>
        </p:nvSpPr>
        <p:spPr>
          <a:xfrm>
            <a:off x="596503" y="2083594"/>
            <a:ext cx="13437394" cy="545544"/>
          </a:xfrm>
          <a:prstGeom prst="rect">
            <a:avLst/>
          </a:prstGeom>
          <a:noFill/>
          <a:ln/>
        </p:spPr>
        <p:txBody>
          <a:bodyPr wrap="square" lIns="0" tIns="0" rIns="0" bIns="0" rtlCol="0" anchor="t"/>
          <a:lstStyle/>
          <a:p>
            <a:pPr marL="0" indent="0" algn="l">
              <a:lnSpc>
                <a:spcPts val="2100"/>
              </a:lnSpc>
              <a:buNone/>
            </a:pPr>
            <a:r>
              <a:rPr lang="en-US" sz="1300" dirty="0">
                <a:solidFill>
                  <a:srgbClr val="384653"/>
                </a:solidFill>
                <a:latin typeface="Montserrat" pitchFamily="34" charset="0"/>
                <a:ea typeface="Montserrat" pitchFamily="34" charset="-122"/>
                <a:cs typeface="Montserrat" pitchFamily="34" charset="-120"/>
              </a:rPr>
              <a:t>Bảng dưới đây trình bày chi tiết các nhiệm vụ cho Sprint 5, tập trung vào việc nâng cao trải nghiệm đọc của người dùng thông qua các tính năng tương tác và cải tiến giao diện.</a:t>
            </a:r>
            <a:endParaRPr lang="en-US" sz="1300" dirty="0"/>
          </a:p>
        </p:txBody>
      </p:sp>
      <p:sp>
        <p:nvSpPr>
          <p:cNvPr id="4" name="Shape 2"/>
          <p:cNvSpPr/>
          <p:nvPr/>
        </p:nvSpPr>
        <p:spPr>
          <a:xfrm>
            <a:off x="596503" y="2820829"/>
            <a:ext cx="13437394" cy="4226600"/>
          </a:xfrm>
          <a:prstGeom prst="roundRect">
            <a:avLst>
              <a:gd name="adj" fmla="val 6049"/>
            </a:avLst>
          </a:prstGeom>
          <a:noFill/>
          <a:ln w="7620">
            <a:solidFill>
              <a:srgbClr val="000000">
                <a:alpha val="8000"/>
              </a:srgbClr>
            </a:solidFill>
            <a:prstDash val="solid"/>
          </a:ln>
        </p:spPr>
        <p:txBody>
          <a:bodyPr/>
          <a:lstStyle/>
          <a:p>
            <a:endParaRPr lang="vi-VN"/>
          </a:p>
        </p:txBody>
      </p:sp>
      <p:sp>
        <p:nvSpPr>
          <p:cNvPr id="5" name="Shape 3"/>
          <p:cNvSpPr/>
          <p:nvPr/>
        </p:nvSpPr>
        <p:spPr>
          <a:xfrm>
            <a:off x="604123" y="2828449"/>
            <a:ext cx="13422154" cy="492323"/>
          </a:xfrm>
          <a:prstGeom prst="rect">
            <a:avLst/>
          </a:prstGeom>
          <a:solidFill>
            <a:srgbClr val="FFFFFF">
              <a:alpha val="4000"/>
            </a:srgbClr>
          </a:solidFill>
          <a:ln/>
        </p:spPr>
        <p:txBody>
          <a:bodyPr/>
          <a:lstStyle/>
          <a:p>
            <a:endParaRPr lang="vi-VN"/>
          </a:p>
        </p:txBody>
      </p:sp>
      <p:sp>
        <p:nvSpPr>
          <p:cNvPr id="6" name="Text 4"/>
          <p:cNvSpPr/>
          <p:nvPr/>
        </p:nvSpPr>
        <p:spPr>
          <a:xfrm>
            <a:off x="774978" y="2938224"/>
            <a:ext cx="326469" cy="272772"/>
          </a:xfrm>
          <a:prstGeom prst="rect">
            <a:avLst/>
          </a:prstGeom>
          <a:noFill/>
          <a:ln/>
        </p:spPr>
        <p:txBody>
          <a:bodyPr wrap="none" lIns="0" tIns="0" rIns="0" bIns="0" rtlCol="0" anchor="t"/>
          <a:lstStyle/>
          <a:p>
            <a:pPr marL="0" indent="0" algn="l">
              <a:lnSpc>
                <a:spcPts val="2100"/>
              </a:lnSpc>
              <a:buNone/>
            </a:pPr>
            <a:r>
              <a:rPr lang="en-US" sz="1300" dirty="0">
                <a:solidFill>
                  <a:srgbClr val="384653"/>
                </a:solidFill>
                <a:latin typeface="Montserrat" pitchFamily="34" charset="0"/>
                <a:ea typeface="Montserrat" pitchFamily="34" charset="-122"/>
                <a:cs typeface="Montserrat" pitchFamily="34" charset="-120"/>
              </a:rPr>
              <a:t>33</a:t>
            </a:r>
            <a:endParaRPr lang="en-US" sz="1300" dirty="0"/>
          </a:p>
        </p:txBody>
      </p:sp>
      <p:sp>
        <p:nvSpPr>
          <p:cNvPr id="7" name="Text 5"/>
          <p:cNvSpPr/>
          <p:nvPr/>
        </p:nvSpPr>
        <p:spPr>
          <a:xfrm>
            <a:off x="1449824" y="2938224"/>
            <a:ext cx="5020389" cy="272772"/>
          </a:xfrm>
          <a:prstGeom prst="rect">
            <a:avLst/>
          </a:prstGeom>
          <a:noFill/>
          <a:ln/>
        </p:spPr>
        <p:txBody>
          <a:bodyPr wrap="none" lIns="0" tIns="0" rIns="0" bIns="0" rtlCol="0" anchor="t"/>
          <a:lstStyle/>
          <a:p>
            <a:pPr marL="0" indent="0" algn="l">
              <a:lnSpc>
                <a:spcPts val="2100"/>
              </a:lnSpc>
              <a:buNone/>
            </a:pPr>
            <a:r>
              <a:rPr lang="en-US" sz="1300" dirty="0">
                <a:solidFill>
                  <a:srgbClr val="384653"/>
                </a:solidFill>
                <a:latin typeface="Montserrat" pitchFamily="34" charset="0"/>
                <a:ea typeface="Montserrat" pitchFamily="34" charset="-122"/>
                <a:cs typeface="Montserrat" pitchFamily="34" charset="-120"/>
              </a:rPr>
              <a:t>Triển khai chức năng yêu thích</a:t>
            </a:r>
            <a:endParaRPr lang="en-US" sz="1300" dirty="0"/>
          </a:p>
        </p:txBody>
      </p:sp>
      <p:sp>
        <p:nvSpPr>
          <p:cNvPr id="8" name="Text 6"/>
          <p:cNvSpPr/>
          <p:nvPr/>
        </p:nvSpPr>
        <p:spPr>
          <a:xfrm>
            <a:off x="6818590" y="2938224"/>
            <a:ext cx="1664851" cy="272772"/>
          </a:xfrm>
          <a:prstGeom prst="rect">
            <a:avLst/>
          </a:prstGeom>
          <a:noFill/>
          <a:ln/>
        </p:spPr>
        <p:txBody>
          <a:bodyPr wrap="none" lIns="0" tIns="0" rIns="0" bIns="0" rtlCol="0" anchor="t"/>
          <a:lstStyle/>
          <a:p>
            <a:pPr marL="0" indent="0" algn="l">
              <a:lnSpc>
                <a:spcPts val="2100"/>
              </a:lnSpc>
              <a:buNone/>
            </a:pPr>
            <a:r>
              <a:rPr lang="en-US" sz="1300" dirty="0">
                <a:solidFill>
                  <a:srgbClr val="384653"/>
                </a:solidFill>
                <a:latin typeface="Montserrat" pitchFamily="34" charset="0"/>
                <a:ea typeface="Montserrat" pitchFamily="34" charset="-122"/>
                <a:cs typeface="Montserrat" pitchFamily="34" charset="-120"/>
              </a:rPr>
              <a:t>Nguyễn Phú Vinh</a:t>
            </a:r>
            <a:endParaRPr lang="en-US" sz="1300" dirty="0"/>
          </a:p>
        </p:txBody>
      </p:sp>
      <p:sp>
        <p:nvSpPr>
          <p:cNvPr id="9" name="Text 7"/>
          <p:cNvSpPr/>
          <p:nvPr/>
        </p:nvSpPr>
        <p:spPr>
          <a:xfrm>
            <a:off x="8831818" y="2938224"/>
            <a:ext cx="993815" cy="272772"/>
          </a:xfrm>
          <a:prstGeom prst="rect">
            <a:avLst/>
          </a:prstGeom>
          <a:noFill/>
          <a:ln/>
        </p:spPr>
        <p:txBody>
          <a:bodyPr wrap="none" lIns="0" tIns="0" rIns="0" bIns="0" rtlCol="0" anchor="t"/>
          <a:lstStyle/>
          <a:p>
            <a:pPr marL="0" indent="0" algn="l">
              <a:lnSpc>
                <a:spcPts val="2100"/>
              </a:lnSpc>
              <a:buNone/>
            </a:pPr>
            <a:r>
              <a:rPr lang="en-US" sz="1300" dirty="0">
                <a:solidFill>
                  <a:srgbClr val="384653"/>
                </a:solidFill>
                <a:latin typeface="Montserrat" pitchFamily="34" charset="0"/>
                <a:ea typeface="Montserrat" pitchFamily="34" charset="-122"/>
                <a:cs typeface="Montserrat" pitchFamily="34" charset="-120"/>
              </a:rPr>
              <a:t>5</a:t>
            </a:r>
            <a:endParaRPr lang="en-US" sz="1300" dirty="0"/>
          </a:p>
        </p:txBody>
      </p:sp>
      <p:sp>
        <p:nvSpPr>
          <p:cNvPr id="10" name="Text 8"/>
          <p:cNvSpPr/>
          <p:nvPr/>
        </p:nvSpPr>
        <p:spPr>
          <a:xfrm>
            <a:off x="10174010" y="2938224"/>
            <a:ext cx="1664851" cy="272772"/>
          </a:xfrm>
          <a:prstGeom prst="rect">
            <a:avLst/>
          </a:prstGeom>
          <a:noFill/>
          <a:ln/>
        </p:spPr>
        <p:txBody>
          <a:bodyPr wrap="none" lIns="0" tIns="0" rIns="0" bIns="0" rtlCol="0" anchor="t"/>
          <a:lstStyle/>
          <a:p>
            <a:pPr marL="0" indent="0" algn="l">
              <a:lnSpc>
                <a:spcPts val="2100"/>
              </a:lnSpc>
              <a:buNone/>
            </a:pPr>
            <a:r>
              <a:rPr lang="en-US" sz="1300" dirty="0">
                <a:solidFill>
                  <a:srgbClr val="384653"/>
                </a:solidFill>
                <a:latin typeface="Montserrat" pitchFamily="34" charset="0"/>
                <a:ea typeface="Montserrat" pitchFamily="34" charset="-122"/>
                <a:cs typeface="Montserrat" pitchFamily="34" charset="-120"/>
              </a:rPr>
              <a:t>15/04/2025</a:t>
            </a:r>
            <a:endParaRPr lang="en-US" sz="1300" dirty="0"/>
          </a:p>
        </p:txBody>
      </p:sp>
      <p:sp>
        <p:nvSpPr>
          <p:cNvPr id="11" name="Text 9"/>
          <p:cNvSpPr/>
          <p:nvPr/>
        </p:nvSpPr>
        <p:spPr>
          <a:xfrm>
            <a:off x="12187238" y="2938224"/>
            <a:ext cx="1668661" cy="272772"/>
          </a:xfrm>
          <a:prstGeom prst="rect">
            <a:avLst/>
          </a:prstGeom>
          <a:noFill/>
          <a:ln/>
        </p:spPr>
        <p:txBody>
          <a:bodyPr wrap="none" lIns="0" tIns="0" rIns="0" bIns="0" rtlCol="0" anchor="t"/>
          <a:lstStyle/>
          <a:p>
            <a:pPr marL="0" indent="0" algn="l">
              <a:lnSpc>
                <a:spcPts val="2100"/>
              </a:lnSpc>
              <a:buNone/>
            </a:pPr>
            <a:r>
              <a:rPr lang="en-US" sz="1300" dirty="0">
                <a:solidFill>
                  <a:srgbClr val="384653"/>
                </a:solidFill>
                <a:latin typeface="Montserrat" pitchFamily="34" charset="0"/>
                <a:ea typeface="Montserrat" pitchFamily="34" charset="-122"/>
                <a:cs typeface="Montserrat" pitchFamily="34" charset="-120"/>
              </a:rPr>
              <a:t>16/04/2025</a:t>
            </a:r>
            <a:endParaRPr lang="en-US" sz="1300" dirty="0"/>
          </a:p>
        </p:txBody>
      </p:sp>
      <p:sp>
        <p:nvSpPr>
          <p:cNvPr id="12" name="Shape 10"/>
          <p:cNvSpPr/>
          <p:nvPr/>
        </p:nvSpPr>
        <p:spPr>
          <a:xfrm>
            <a:off x="604123" y="3320772"/>
            <a:ext cx="13422154" cy="492323"/>
          </a:xfrm>
          <a:prstGeom prst="rect">
            <a:avLst/>
          </a:prstGeom>
          <a:solidFill>
            <a:srgbClr val="000000">
              <a:alpha val="4000"/>
            </a:srgbClr>
          </a:solidFill>
          <a:ln/>
        </p:spPr>
        <p:txBody>
          <a:bodyPr/>
          <a:lstStyle/>
          <a:p>
            <a:endParaRPr lang="vi-VN"/>
          </a:p>
        </p:txBody>
      </p:sp>
      <p:sp>
        <p:nvSpPr>
          <p:cNvPr id="13" name="Text 11"/>
          <p:cNvSpPr/>
          <p:nvPr/>
        </p:nvSpPr>
        <p:spPr>
          <a:xfrm>
            <a:off x="774978" y="3430548"/>
            <a:ext cx="326469" cy="272772"/>
          </a:xfrm>
          <a:prstGeom prst="rect">
            <a:avLst/>
          </a:prstGeom>
          <a:noFill/>
          <a:ln/>
        </p:spPr>
        <p:txBody>
          <a:bodyPr wrap="none" lIns="0" tIns="0" rIns="0" bIns="0" rtlCol="0" anchor="t"/>
          <a:lstStyle/>
          <a:p>
            <a:pPr marL="0" indent="0" algn="l">
              <a:lnSpc>
                <a:spcPts val="2100"/>
              </a:lnSpc>
              <a:buNone/>
            </a:pPr>
            <a:r>
              <a:rPr lang="en-US" sz="1300" dirty="0">
                <a:solidFill>
                  <a:srgbClr val="384653"/>
                </a:solidFill>
                <a:latin typeface="Montserrat" pitchFamily="34" charset="0"/>
                <a:ea typeface="Montserrat" pitchFamily="34" charset="-122"/>
                <a:cs typeface="Montserrat" pitchFamily="34" charset="-120"/>
              </a:rPr>
              <a:t>34</a:t>
            </a:r>
            <a:endParaRPr lang="en-US" sz="1300" dirty="0"/>
          </a:p>
        </p:txBody>
      </p:sp>
      <p:sp>
        <p:nvSpPr>
          <p:cNvPr id="14" name="Text 12"/>
          <p:cNvSpPr/>
          <p:nvPr/>
        </p:nvSpPr>
        <p:spPr>
          <a:xfrm>
            <a:off x="1449824" y="3430548"/>
            <a:ext cx="5020389" cy="272772"/>
          </a:xfrm>
          <a:prstGeom prst="rect">
            <a:avLst/>
          </a:prstGeom>
          <a:noFill/>
          <a:ln/>
        </p:spPr>
        <p:txBody>
          <a:bodyPr wrap="none" lIns="0" tIns="0" rIns="0" bIns="0" rtlCol="0" anchor="t"/>
          <a:lstStyle/>
          <a:p>
            <a:pPr marL="0" indent="0" algn="l">
              <a:lnSpc>
                <a:spcPts val="2100"/>
              </a:lnSpc>
              <a:buNone/>
            </a:pPr>
            <a:r>
              <a:rPr lang="en-US" sz="1300" dirty="0">
                <a:solidFill>
                  <a:srgbClr val="384653"/>
                </a:solidFill>
                <a:latin typeface="Montserrat" pitchFamily="34" charset="0"/>
                <a:ea typeface="Montserrat" pitchFamily="34" charset="-122"/>
                <a:cs typeface="Montserrat" pitchFamily="34" charset="-120"/>
              </a:rPr>
              <a:t>Thêm chức năng đánh dấu và cải thiện giao diện</a:t>
            </a:r>
            <a:endParaRPr lang="en-US" sz="1300" dirty="0"/>
          </a:p>
        </p:txBody>
      </p:sp>
      <p:sp>
        <p:nvSpPr>
          <p:cNvPr id="15" name="Text 13"/>
          <p:cNvSpPr/>
          <p:nvPr/>
        </p:nvSpPr>
        <p:spPr>
          <a:xfrm>
            <a:off x="6818590" y="3430548"/>
            <a:ext cx="1664851" cy="272772"/>
          </a:xfrm>
          <a:prstGeom prst="rect">
            <a:avLst/>
          </a:prstGeom>
          <a:noFill/>
          <a:ln/>
        </p:spPr>
        <p:txBody>
          <a:bodyPr wrap="none" lIns="0" tIns="0" rIns="0" bIns="0" rtlCol="0" anchor="t"/>
          <a:lstStyle/>
          <a:p>
            <a:pPr marL="0" indent="0" algn="l">
              <a:lnSpc>
                <a:spcPts val="2100"/>
              </a:lnSpc>
              <a:buNone/>
            </a:pPr>
            <a:r>
              <a:rPr lang="en-US" sz="1300" dirty="0">
                <a:solidFill>
                  <a:srgbClr val="384653"/>
                </a:solidFill>
                <a:latin typeface="Montserrat" pitchFamily="34" charset="0"/>
                <a:ea typeface="Montserrat" pitchFamily="34" charset="-122"/>
                <a:cs typeface="Montserrat" pitchFamily="34" charset="-120"/>
              </a:rPr>
              <a:t>Huỳnh Phước Thọ</a:t>
            </a:r>
            <a:endParaRPr lang="en-US" sz="1300" dirty="0"/>
          </a:p>
        </p:txBody>
      </p:sp>
      <p:sp>
        <p:nvSpPr>
          <p:cNvPr id="16" name="Text 14"/>
          <p:cNvSpPr/>
          <p:nvPr/>
        </p:nvSpPr>
        <p:spPr>
          <a:xfrm>
            <a:off x="8831818" y="3430548"/>
            <a:ext cx="993815" cy="272772"/>
          </a:xfrm>
          <a:prstGeom prst="rect">
            <a:avLst/>
          </a:prstGeom>
          <a:noFill/>
          <a:ln/>
        </p:spPr>
        <p:txBody>
          <a:bodyPr wrap="none" lIns="0" tIns="0" rIns="0" bIns="0" rtlCol="0" anchor="t"/>
          <a:lstStyle/>
          <a:p>
            <a:pPr marL="0" indent="0" algn="l">
              <a:lnSpc>
                <a:spcPts val="2100"/>
              </a:lnSpc>
              <a:buNone/>
            </a:pPr>
            <a:r>
              <a:rPr lang="en-US" sz="1300" dirty="0">
                <a:solidFill>
                  <a:srgbClr val="384653"/>
                </a:solidFill>
                <a:latin typeface="Montserrat" pitchFamily="34" charset="0"/>
                <a:ea typeface="Montserrat" pitchFamily="34" charset="-122"/>
                <a:cs typeface="Montserrat" pitchFamily="34" charset="-120"/>
              </a:rPr>
              <a:t>5</a:t>
            </a:r>
            <a:endParaRPr lang="en-US" sz="1300" dirty="0"/>
          </a:p>
        </p:txBody>
      </p:sp>
      <p:sp>
        <p:nvSpPr>
          <p:cNvPr id="17" name="Text 15"/>
          <p:cNvSpPr/>
          <p:nvPr/>
        </p:nvSpPr>
        <p:spPr>
          <a:xfrm>
            <a:off x="10174010" y="3430548"/>
            <a:ext cx="1664851" cy="272772"/>
          </a:xfrm>
          <a:prstGeom prst="rect">
            <a:avLst/>
          </a:prstGeom>
          <a:noFill/>
          <a:ln/>
        </p:spPr>
        <p:txBody>
          <a:bodyPr wrap="none" lIns="0" tIns="0" rIns="0" bIns="0" rtlCol="0" anchor="t"/>
          <a:lstStyle/>
          <a:p>
            <a:pPr marL="0" indent="0" algn="l">
              <a:lnSpc>
                <a:spcPts val="2100"/>
              </a:lnSpc>
              <a:buNone/>
            </a:pPr>
            <a:r>
              <a:rPr lang="en-US" sz="1300" dirty="0">
                <a:solidFill>
                  <a:srgbClr val="384653"/>
                </a:solidFill>
                <a:latin typeface="Montserrat" pitchFamily="34" charset="0"/>
                <a:ea typeface="Montserrat" pitchFamily="34" charset="-122"/>
                <a:cs typeface="Montserrat" pitchFamily="34" charset="-120"/>
              </a:rPr>
              <a:t>14/04/2025</a:t>
            </a:r>
            <a:endParaRPr lang="en-US" sz="1300" dirty="0"/>
          </a:p>
        </p:txBody>
      </p:sp>
      <p:sp>
        <p:nvSpPr>
          <p:cNvPr id="18" name="Text 16"/>
          <p:cNvSpPr/>
          <p:nvPr/>
        </p:nvSpPr>
        <p:spPr>
          <a:xfrm>
            <a:off x="12187238" y="3430548"/>
            <a:ext cx="1668661" cy="272772"/>
          </a:xfrm>
          <a:prstGeom prst="rect">
            <a:avLst/>
          </a:prstGeom>
          <a:noFill/>
          <a:ln/>
        </p:spPr>
        <p:txBody>
          <a:bodyPr wrap="none" lIns="0" tIns="0" rIns="0" bIns="0" rtlCol="0" anchor="t"/>
          <a:lstStyle/>
          <a:p>
            <a:pPr marL="0" indent="0" algn="l">
              <a:lnSpc>
                <a:spcPts val="2100"/>
              </a:lnSpc>
              <a:buNone/>
            </a:pPr>
            <a:r>
              <a:rPr lang="en-US" sz="1300" dirty="0">
                <a:solidFill>
                  <a:srgbClr val="384653"/>
                </a:solidFill>
                <a:latin typeface="Montserrat" pitchFamily="34" charset="0"/>
                <a:ea typeface="Montserrat" pitchFamily="34" charset="-122"/>
                <a:cs typeface="Montserrat" pitchFamily="34" charset="-120"/>
              </a:rPr>
              <a:t>16/04/2025</a:t>
            </a:r>
            <a:endParaRPr lang="en-US" sz="1300" dirty="0"/>
          </a:p>
        </p:txBody>
      </p:sp>
      <p:sp>
        <p:nvSpPr>
          <p:cNvPr id="19" name="Shape 17"/>
          <p:cNvSpPr/>
          <p:nvPr/>
        </p:nvSpPr>
        <p:spPr>
          <a:xfrm>
            <a:off x="604123" y="3813096"/>
            <a:ext cx="13422154" cy="492323"/>
          </a:xfrm>
          <a:prstGeom prst="rect">
            <a:avLst/>
          </a:prstGeom>
          <a:solidFill>
            <a:srgbClr val="FFFFFF">
              <a:alpha val="4000"/>
            </a:srgbClr>
          </a:solidFill>
          <a:ln/>
        </p:spPr>
        <p:txBody>
          <a:bodyPr/>
          <a:lstStyle/>
          <a:p>
            <a:endParaRPr lang="vi-VN"/>
          </a:p>
        </p:txBody>
      </p:sp>
      <p:sp>
        <p:nvSpPr>
          <p:cNvPr id="20" name="Text 18"/>
          <p:cNvSpPr/>
          <p:nvPr/>
        </p:nvSpPr>
        <p:spPr>
          <a:xfrm>
            <a:off x="774978" y="3922871"/>
            <a:ext cx="326469" cy="272772"/>
          </a:xfrm>
          <a:prstGeom prst="rect">
            <a:avLst/>
          </a:prstGeom>
          <a:noFill/>
          <a:ln/>
        </p:spPr>
        <p:txBody>
          <a:bodyPr wrap="none" lIns="0" tIns="0" rIns="0" bIns="0" rtlCol="0" anchor="t"/>
          <a:lstStyle/>
          <a:p>
            <a:pPr marL="0" indent="0" algn="l">
              <a:lnSpc>
                <a:spcPts val="2100"/>
              </a:lnSpc>
              <a:buNone/>
            </a:pPr>
            <a:r>
              <a:rPr lang="en-US" sz="1300" dirty="0">
                <a:solidFill>
                  <a:srgbClr val="384653"/>
                </a:solidFill>
                <a:latin typeface="Montserrat" pitchFamily="34" charset="0"/>
                <a:ea typeface="Montserrat" pitchFamily="34" charset="-122"/>
                <a:cs typeface="Montserrat" pitchFamily="34" charset="-120"/>
              </a:rPr>
              <a:t>35</a:t>
            </a:r>
            <a:endParaRPr lang="en-US" sz="1300" dirty="0"/>
          </a:p>
        </p:txBody>
      </p:sp>
      <p:sp>
        <p:nvSpPr>
          <p:cNvPr id="21" name="Text 19"/>
          <p:cNvSpPr/>
          <p:nvPr/>
        </p:nvSpPr>
        <p:spPr>
          <a:xfrm>
            <a:off x="1449824" y="3922871"/>
            <a:ext cx="5020389" cy="272772"/>
          </a:xfrm>
          <a:prstGeom prst="rect">
            <a:avLst/>
          </a:prstGeom>
          <a:noFill/>
          <a:ln/>
        </p:spPr>
        <p:txBody>
          <a:bodyPr wrap="none" lIns="0" tIns="0" rIns="0" bIns="0" rtlCol="0" anchor="t"/>
          <a:lstStyle/>
          <a:p>
            <a:pPr marL="0" indent="0" algn="l">
              <a:lnSpc>
                <a:spcPts val="2100"/>
              </a:lnSpc>
              <a:buNone/>
            </a:pPr>
            <a:r>
              <a:rPr lang="en-US" sz="1300" dirty="0">
                <a:solidFill>
                  <a:srgbClr val="384653"/>
                </a:solidFill>
                <a:latin typeface="Montserrat" pitchFamily="34" charset="0"/>
                <a:ea typeface="Montserrat" pitchFamily="34" charset="-122"/>
                <a:cs typeface="Montserrat" pitchFamily="34" charset="-120"/>
              </a:rPr>
              <a:t>Thêm theo dõi đọc chương</a:t>
            </a:r>
            <a:endParaRPr lang="en-US" sz="1300" dirty="0"/>
          </a:p>
        </p:txBody>
      </p:sp>
      <p:sp>
        <p:nvSpPr>
          <p:cNvPr id="22" name="Text 20"/>
          <p:cNvSpPr/>
          <p:nvPr/>
        </p:nvSpPr>
        <p:spPr>
          <a:xfrm>
            <a:off x="6818590" y="3922871"/>
            <a:ext cx="1664851" cy="272772"/>
          </a:xfrm>
          <a:prstGeom prst="rect">
            <a:avLst/>
          </a:prstGeom>
          <a:noFill/>
          <a:ln/>
        </p:spPr>
        <p:txBody>
          <a:bodyPr wrap="none" lIns="0" tIns="0" rIns="0" bIns="0" rtlCol="0" anchor="t"/>
          <a:lstStyle/>
          <a:p>
            <a:pPr marL="0" indent="0" algn="l">
              <a:lnSpc>
                <a:spcPts val="2100"/>
              </a:lnSpc>
              <a:buNone/>
            </a:pPr>
            <a:r>
              <a:rPr lang="en-US" sz="1300" dirty="0">
                <a:solidFill>
                  <a:srgbClr val="384653"/>
                </a:solidFill>
                <a:latin typeface="Montserrat" pitchFamily="34" charset="0"/>
                <a:ea typeface="Montserrat" pitchFamily="34" charset="-122"/>
                <a:cs typeface="Montserrat" pitchFamily="34" charset="-120"/>
              </a:rPr>
              <a:t>Huỳnh Phước Thọ</a:t>
            </a:r>
            <a:endParaRPr lang="en-US" sz="1300" dirty="0"/>
          </a:p>
        </p:txBody>
      </p:sp>
      <p:sp>
        <p:nvSpPr>
          <p:cNvPr id="23" name="Text 21"/>
          <p:cNvSpPr/>
          <p:nvPr/>
        </p:nvSpPr>
        <p:spPr>
          <a:xfrm>
            <a:off x="8831818" y="3922871"/>
            <a:ext cx="993815" cy="272772"/>
          </a:xfrm>
          <a:prstGeom prst="rect">
            <a:avLst/>
          </a:prstGeom>
          <a:noFill/>
          <a:ln/>
        </p:spPr>
        <p:txBody>
          <a:bodyPr wrap="none" lIns="0" tIns="0" rIns="0" bIns="0" rtlCol="0" anchor="t"/>
          <a:lstStyle/>
          <a:p>
            <a:pPr marL="0" indent="0" algn="l">
              <a:lnSpc>
                <a:spcPts val="2100"/>
              </a:lnSpc>
              <a:buNone/>
            </a:pPr>
            <a:r>
              <a:rPr lang="en-US" sz="1300" dirty="0">
                <a:solidFill>
                  <a:srgbClr val="384653"/>
                </a:solidFill>
                <a:latin typeface="Montserrat" pitchFamily="34" charset="0"/>
                <a:ea typeface="Montserrat" pitchFamily="34" charset="-122"/>
                <a:cs typeface="Montserrat" pitchFamily="34" charset="-120"/>
              </a:rPr>
              <a:t>5</a:t>
            </a:r>
            <a:endParaRPr lang="en-US" sz="1300" dirty="0"/>
          </a:p>
        </p:txBody>
      </p:sp>
      <p:sp>
        <p:nvSpPr>
          <p:cNvPr id="24" name="Text 22"/>
          <p:cNvSpPr/>
          <p:nvPr/>
        </p:nvSpPr>
        <p:spPr>
          <a:xfrm>
            <a:off x="10174010" y="3922871"/>
            <a:ext cx="1664851" cy="272772"/>
          </a:xfrm>
          <a:prstGeom prst="rect">
            <a:avLst/>
          </a:prstGeom>
          <a:noFill/>
          <a:ln/>
        </p:spPr>
        <p:txBody>
          <a:bodyPr wrap="none" lIns="0" tIns="0" rIns="0" bIns="0" rtlCol="0" anchor="t"/>
          <a:lstStyle/>
          <a:p>
            <a:pPr marL="0" indent="0" algn="l">
              <a:lnSpc>
                <a:spcPts val="2100"/>
              </a:lnSpc>
              <a:buNone/>
            </a:pPr>
            <a:r>
              <a:rPr lang="en-US" sz="1300" dirty="0">
                <a:solidFill>
                  <a:srgbClr val="384653"/>
                </a:solidFill>
                <a:latin typeface="Montserrat" pitchFamily="34" charset="0"/>
                <a:ea typeface="Montserrat" pitchFamily="34" charset="-122"/>
                <a:cs typeface="Montserrat" pitchFamily="34" charset="-120"/>
              </a:rPr>
              <a:t>13/04/2025</a:t>
            </a:r>
            <a:endParaRPr lang="en-US" sz="1300" dirty="0"/>
          </a:p>
        </p:txBody>
      </p:sp>
      <p:sp>
        <p:nvSpPr>
          <p:cNvPr id="25" name="Text 23"/>
          <p:cNvSpPr/>
          <p:nvPr/>
        </p:nvSpPr>
        <p:spPr>
          <a:xfrm>
            <a:off x="12187238" y="3922871"/>
            <a:ext cx="1668661" cy="272772"/>
          </a:xfrm>
          <a:prstGeom prst="rect">
            <a:avLst/>
          </a:prstGeom>
          <a:noFill/>
          <a:ln/>
        </p:spPr>
        <p:txBody>
          <a:bodyPr wrap="none" lIns="0" tIns="0" rIns="0" bIns="0" rtlCol="0" anchor="t"/>
          <a:lstStyle/>
          <a:p>
            <a:pPr marL="0" indent="0" algn="l">
              <a:lnSpc>
                <a:spcPts val="2100"/>
              </a:lnSpc>
              <a:buNone/>
            </a:pPr>
            <a:r>
              <a:rPr lang="en-US" sz="1300" dirty="0">
                <a:solidFill>
                  <a:srgbClr val="384653"/>
                </a:solidFill>
                <a:latin typeface="Montserrat" pitchFamily="34" charset="0"/>
                <a:ea typeface="Montserrat" pitchFamily="34" charset="-122"/>
                <a:cs typeface="Montserrat" pitchFamily="34" charset="-120"/>
              </a:rPr>
              <a:t>15/04/2025</a:t>
            </a:r>
            <a:endParaRPr lang="en-US" sz="1300" dirty="0"/>
          </a:p>
        </p:txBody>
      </p:sp>
      <p:sp>
        <p:nvSpPr>
          <p:cNvPr id="26" name="Shape 24"/>
          <p:cNvSpPr/>
          <p:nvPr/>
        </p:nvSpPr>
        <p:spPr>
          <a:xfrm>
            <a:off x="604123" y="4305419"/>
            <a:ext cx="13422154" cy="492323"/>
          </a:xfrm>
          <a:prstGeom prst="rect">
            <a:avLst/>
          </a:prstGeom>
          <a:solidFill>
            <a:srgbClr val="000000">
              <a:alpha val="4000"/>
            </a:srgbClr>
          </a:solidFill>
          <a:ln/>
        </p:spPr>
        <p:txBody>
          <a:bodyPr/>
          <a:lstStyle/>
          <a:p>
            <a:endParaRPr lang="vi-VN"/>
          </a:p>
        </p:txBody>
      </p:sp>
      <p:sp>
        <p:nvSpPr>
          <p:cNvPr id="27" name="Text 25"/>
          <p:cNvSpPr/>
          <p:nvPr/>
        </p:nvSpPr>
        <p:spPr>
          <a:xfrm>
            <a:off x="774978" y="4415195"/>
            <a:ext cx="326469" cy="272772"/>
          </a:xfrm>
          <a:prstGeom prst="rect">
            <a:avLst/>
          </a:prstGeom>
          <a:noFill/>
          <a:ln/>
        </p:spPr>
        <p:txBody>
          <a:bodyPr wrap="none" lIns="0" tIns="0" rIns="0" bIns="0" rtlCol="0" anchor="t"/>
          <a:lstStyle/>
          <a:p>
            <a:pPr marL="0" indent="0" algn="l">
              <a:lnSpc>
                <a:spcPts val="2100"/>
              </a:lnSpc>
              <a:buNone/>
            </a:pPr>
            <a:r>
              <a:rPr lang="en-US" sz="1300" dirty="0">
                <a:solidFill>
                  <a:srgbClr val="384653"/>
                </a:solidFill>
                <a:latin typeface="Montserrat" pitchFamily="34" charset="0"/>
                <a:ea typeface="Montserrat" pitchFamily="34" charset="-122"/>
                <a:cs typeface="Montserrat" pitchFamily="34" charset="-120"/>
              </a:rPr>
              <a:t>36</a:t>
            </a:r>
            <a:endParaRPr lang="en-US" sz="1300" dirty="0"/>
          </a:p>
        </p:txBody>
      </p:sp>
      <p:sp>
        <p:nvSpPr>
          <p:cNvPr id="28" name="Text 26"/>
          <p:cNvSpPr/>
          <p:nvPr/>
        </p:nvSpPr>
        <p:spPr>
          <a:xfrm>
            <a:off x="1449824" y="4415195"/>
            <a:ext cx="5020389" cy="272772"/>
          </a:xfrm>
          <a:prstGeom prst="rect">
            <a:avLst/>
          </a:prstGeom>
          <a:noFill/>
          <a:ln/>
        </p:spPr>
        <p:txBody>
          <a:bodyPr wrap="none" lIns="0" tIns="0" rIns="0" bIns="0" rtlCol="0" anchor="t"/>
          <a:lstStyle/>
          <a:p>
            <a:pPr marL="0" indent="0" algn="l">
              <a:lnSpc>
                <a:spcPts val="2100"/>
              </a:lnSpc>
              <a:buNone/>
            </a:pPr>
            <a:r>
              <a:rPr lang="en-US" sz="1300" dirty="0">
                <a:solidFill>
                  <a:srgbClr val="384653"/>
                </a:solidFill>
                <a:latin typeface="Montserrat" pitchFamily="34" charset="0"/>
                <a:ea typeface="Montserrat" pitchFamily="34" charset="-122"/>
                <a:cs typeface="Montserrat" pitchFamily="34" charset="-120"/>
              </a:rPr>
              <a:t>Triển khai chức năng tìm kiếm nâng cao</a:t>
            </a:r>
            <a:endParaRPr lang="en-US" sz="1300" dirty="0"/>
          </a:p>
        </p:txBody>
      </p:sp>
      <p:sp>
        <p:nvSpPr>
          <p:cNvPr id="29" name="Text 27"/>
          <p:cNvSpPr/>
          <p:nvPr/>
        </p:nvSpPr>
        <p:spPr>
          <a:xfrm>
            <a:off x="6818590" y="4415195"/>
            <a:ext cx="1664851" cy="272772"/>
          </a:xfrm>
          <a:prstGeom prst="rect">
            <a:avLst/>
          </a:prstGeom>
          <a:noFill/>
          <a:ln/>
        </p:spPr>
        <p:txBody>
          <a:bodyPr wrap="none" lIns="0" tIns="0" rIns="0" bIns="0" rtlCol="0" anchor="t"/>
          <a:lstStyle/>
          <a:p>
            <a:pPr marL="0" indent="0" algn="l">
              <a:lnSpc>
                <a:spcPts val="2100"/>
              </a:lnSpc>
              <a:buNone/>
            </a:pPr>
            <a:r>
              <a:rPr lang="en-US" sz="1300" dirty="0">
                <a:solidFill>
                  <a:srgbClr val="384653"/>
                </a:solidFill>
                <a:latin typeface="Montserrat" pitchFamily="34" charset="0"/>
                <a:ea typeface="Montserrat" pitchFamily="34" charset="-122"/>
                <a:cs typeface="Montserrat" pitchFamily="34" charset="-120"/>
              </a:rPr>
              <a:t>Nguyễn Phú Vinh</a:t>
            </a:r>
            <a:endParaRPr lang="en-US" sz="1300" dirty="0"/>
          </a:p>
        </p:txBody>
      </p:sp>
      <p:sp>
        <p:nvSpPr>
          <p:cNvPr id="30" name="Text 28"/>
          <p:cNvSpPr/>
          <p:nvPr/>
        </p:nvSpPr>
        <p:spPr>
          <a:xfrm>
            <a:off x="8831818" y="4415195"/>
            <a:ext cx="993815" cy="272772"/>
          </a:xfrm>
          <a:prstGeom prst="rect">
            <a:avLst/>
          </a:prstGeom>
          <a:noFill/>
          <a:ln/>
        </p:spPr>
        <p:txBody>
          <a:bodyPr wrap="none" lIns="0" tIns="0" rIns="0" bIns="0" rtlCol="0" anchor="t"/>
          <a:lstStyle/>
          <a:p>
            <a:pPr marL="0" indent="0" algn="l">
              <a:lnSpc>
                <a:spcPts val="2100"/>
              </a:lnSpc>
              <a:buNone/>
            </a:pPr>
            <a:r>
              <a:rPr lang="en-US" sz="1300" dirty="0">
                <a:solidFill>
                  <a:srgbClr val="384653"/>
                </a:solidFill>
                <a:latin typeface="Montserrat" pitchFamily="34" charset="0"/>
                <a:ea typeface="Montserrat" pitchFamily="34" charset="-122"/>
                <a:cs typeface="Montserrat" pitchFamily="34" charset="-120"/>
              </a:rPr>
              <a:t>8</a:t>
            </a:r>
            <a:endParaRPr lang="en-US" sz="1300" dirty="0"/>
          </a:p>
        </p:txBody>
      </p:sp>
      <p:sp>
        <p:nvSpPr>
          <p:cNvPr id="31" name="Text 29"/>
          <p:cNvSpPr/>
          <p:nvPr/>
        </p:nvSpPr>
        <p:spPr>
          <a:xfrm>
            <a:off x="10174010" y="4415195"/>
            <a:ext cx="1664851" cy="272772"/>
          </a:xfrm>
          <a:prstGeom prst="rect">
            <a:avLst/>
          </a:prstGeom>
          <a:noFill/>
          <a:ln/>
        </p:spPr>
        <p:txBody>
          <a:bodyPr wrap="none" lIns="0" tIns="0" rIns="0" bIns="0" rtlCol="0" anchor="t"/>
          <a:lstStyle/>
          <a:p>
            <a:pPr marL="0" indent="0" algn="l">
              <a:lnSpc>
                <a:spcPts val="2100"/>
              </a:lnSpc>
              <a:buNone/>
            </a:pPr>
            <a:r>
              <a:rPr lang="en-US" sz="1300" dirty="0">
                <a:solidFill>
                  <a:srgbClr val="384653"/>
                </a:solidFill>
                <a:latin typeface="Montserrat" pitchFamily="34" charset="0"/>
                <a:ea typeface="Montserrat" pitchFamily="34" charset="-122"/>
                <a:cs typeface="Montserrat" pitchFamily="34" charset="-120"/>
              </a:rPr>
              <a:t>17/04/2025</a:t>
            </a:r>
            <a:endParaRPr lang="en-US" sz="1300" dirty="0"/>
          </a:p>
        </p:txBody>
      </p:sp>
      <p:sp>
        <p:nvSpPr>
          <p:cNvPr id="32" name="Text 30"/>
          <p:cNvSpPr/>
          <p:nvPr/>
        </p:nvSpPr>
        <p:spPr>
          <a:xfrm>
            <a:off x="12187238" y="4415195"/>
            <a:ext cx="1668661" cy="272772"/>
          </a:xfrm>
          <a:prstGeom prst="rect">
            <a:avLst/>
          </a:prstGeom>
          <a:noFill/>
          <a:ln/>
        </p:spPr>
        <p:txBody>
          <a:bodyPr wrap="none" lIns="0" tIns="0" rIns="0" bIns="0" rtlCol="0" anchor="t"/>
          <a:lstStyle/>
          <a:p>
            <a:pPr marL="0" indent="0" algn="l">
              <a:lnSpc>
                <a:spcPts val="2100"/>
              </a:lnSpc>
              <a:buNone/>
            </a:pPr>
            <a:r>
              <a:rPr lang="en-US" sz="1300" dirty="0">
                <a:solidFill>
                  <a:srgbClr val="384653"/>
                </a:solidFill>
                <a:latin typeface="Montserrat" pitchFamily="34" charset="0"/>
                <a:ea typeface="Montserrat" pitchFamily="34" charset="-122"/>
                <a:cs typeface="Montserrat" pitchFamily="34" charset="-120"/>
              </a:rPr>
              <a:t>18/04/2025</a:t>
            </a:r>
            <a:endParaRPr lang="en-US" sz="1300" dirty="0"/>
          </a:p>
        </p:txBody>
      </p:sp>
      <p:sp>
        <p:nvSpPr>
          <p:cNvPr id="33" name="Shape 31"/>
          <p:cNvSpPr/>
          <p:nvPr/>
        </p:nvSpPr>
        <p:spPr>
          <a:xfrm>
            <a:off x="604123" y="4797743"/>
            <a:ext cx="13422154" cy="765096"/>
          </a:xfrm>
          <a:prstGeom prst="rect">
            <a:avLst/>
          </a:prstGeom>
          <a:solidFill>
            <a:srgbClr val="FFFFFF">
              <a:alpha val="4000"/>
            </a:srgbClr>
          </a:solidFill>
          <a:ln/>
        </p:spPr>
        <p:txBody>
          <a:bodyPr/>
          <a:lstStyle/>
          <a:p>
            <a:endParaRPr lang="vi-VN"/>
          </a:p>
        </p:txBody>
      </p:sp>
      <p:sp>
        <p:nvSpPr>
          <p:cNvPr id="34" name="Text 32"/>
          <p:cNvSpPr/>
          <p:nvPr/>
        </p:nvSpPr>
        <p:spPr>
          <a:xfrm>
            <a:off x="774978" y="4907518"/>
            <a:ext cx="326469" cy="272772"/>
          </a:xfrm>
          <a:prstGeom prst="rect">
            <a:avLst/>
          </a:prstGeom>
          <a:noFill/>
          <a:ln/>
        </p:spPr>
        <p:txBody>
          <a:bodyPr wrap="none" lIns="0" tIns="0" rIns="0" bIns="0" rtlCol="0" anchor="t"/>
          <a:lstStyle/>
          <a:p>
            <a:pPr marL="0" indent="0" algn="l">
              <a:lnSpc>
                <a:spcPts val="2100"/>
              </a:lnSpc>
              <a:buNone/>
            </a:pPr>
            <a:r>
              <a:rPr lang="en-US" sz="1300" dirty="0">
                <a:solidFill>
                  <a:srgbClr val="384653"/>
                </a:solidFill>
                <a:latin typeface="Montserrat" pitchFamily="34" charset="0"/>
                <a:ea typeface="Montserrat" pitchFamily="34" charset="-122"/>
                <a:cs typeface="Montserrat" pitchFamily="34" charset="-120"/>
              </a:rPr>
              <a:t>37</a:t>
            </a:r>
            <a:endParaRPr lang="en-US" sz="1300" dirty="0"/>
          </a:p>
        </p:txBody>
      </p:sp>
      <p:sp>
        <p:nvSpPr>
          <p:cNvPr id="35" name="Text 33"/>
          <p:cNvSpPr/>
          <p:nvPr/>
        </p:nvSpPr>
        <p:spPr>
          <a:xfrm>
            <a:off x="1449824" y="4907518"/>
            <a:ext cx="5020389" cy="272772"/>
          </a:xfrm>
          <a:prstGeom prst="rect">
            <a:avLst/>
          </a:prstGeom>
          <a:noFill/>
          <a:ln/>
        </p:spPr>
        <p:txBody>
          <a:bodyPr wrap="none" lIns="0" tIns="0" rIns="0" bIns="0" rtlCol="0" anchor="t"/>
          <a:lstStyle/>
          <a:p>
            <a:pPr marL="0" indent="0" algn="l">
              <a:lnSpc>
                <a:spcPts val="2100"/>
              </a:lnSpc>
              <a:buNone/>
            </a:pPr>
            <a:r>
              <a:rPr lang="en-US" sz="1300" dirty="0">
                <a:solidFill>
                  <a:srgbClr val="384653"/>
                </a:solidFill>
                <a:latin typeface="Montserrat" pitchFamily="34" charset="0"/>
                <a:ea typeface="Montserrat" pitchFamily="34" charset="-122"/>
                <a:cs typeface="Montserrat" pitchFamily="34" charset="-120"/>
              </a:rPr>
              <a:t>Thêm tìm kiếm bằng AI với điểm liên quan</a:t>
            </a:r>
            <a:endParaRPr lang="en-US" sz="1300" dirty="0"/>
          </a:p>
        </p:txBody>
      </p:sp>
      <p:sp>
        <p:nvSpPr>
          <p:cNvPr id="36" name="Text 34"/>
          <p:cNvSpPr/>
          <p:nvPr/>
        </p:nvSpPr>
        <p:spPr>
          <a:xfrm>
            <a:off x="6818590" y="4907518"/>
            <a:ext cx="1664851" cy="545544"/>
          </a:xfrm>
          <a:prstGeom prst="rect">
            <a:avLst/>
          </a:prstGeom>
          <a:noFill/>
          <a:ln/>
        </p:spPr>
        <p:txBody>
          <a:bodyPr wrap="square" lIns="0" tIns="0" rIns="0" bIns="0" rtlCol="0" anchor="t"/>
          <a:lstStyle/>
          <a:p>
            <a:pPr marL="0" indent="0" algn="l">
              <a:lnSpc>
                <a:spcPts val="2100"/>
              </a:lnSpc>
              <a:buNone/>
            </a:pPr>
            <a:r>
              <a:rPr lang="en-US" sz="1300" dirty="0">
                <a:solidFill>
                  <a:srgbClr val="384653"/>
                </a:solidFill>
                <a:latin typeface="Montserrat" pitchFamily="34" charset="0"/>
                <a:ea typeface="Montserrat" pitchFamily="34" charset="-122"/>
                <a:cs typeface="Montserrat" pitchFamily="34" charset="-120"/>
              </a:rPr>
              <a:t>Nguyễn Huỳnh Phú Vinh</a:t>
            </a:r>
            <a:endParaRPr lang="en-US" sz="1300" dirty="0"/>
          </a:p>
        </p:txBody>
      </p:sp>
      <p:sp>
        <p:nvSpPr>
          <p:cNvPr id="37" name="Text 35"/>
          <p:cNvSpPr/>
          <p:nvPr/>
        </p:nvSpPr>
        <p:spPr>
          <a:xfrm>
            <a:off x="8831818" y="4907518"/>
            <a:ext cx="993815" cy="272772"/>
          </a:xfrm>
          <a:prstGeom prst="rect">
            <a:avLst/>
          </a:prstGeom>
          <a:noFill/>
          <a:ln/>
        </p:spPr>
        <p:txBody>
          <a:bodyPr wrap="none" lIns="0" tIns="0" rIns="0" bIns="0" rtlCol="0" anchor="t"/>
          <a:lstStyle/>
          <a:p>
            <a:pPr marL="0" indent="0" algn="l">
              <a:lnSpc>
                <a:spcPts val="2100"/>
              </a:lnSpc>
              <a:buNone/>
            </a:pPr>
            <a:r>
              <a:rPr lang="en-US" sz="1300" dirty="0">
                <a:solidFill>
                  <a:srgbClr val="384653"/>
                </a:solidFill>
                <a:latin typeface="Montserrat" pitchFamily="34" charset="0"/>
                <a:ea typeface="Montserrat" pitchFamily="34" charset="-122"/>
                <a:cs typeface="Montserrat" pitchFamily="34" charset="-120"/>
              </a:rPr>
              <a:t>8</a:t>
            </a:r>
            <a:endParaRPr lang="en-US" sz="1300" dirty="0"/>
          </a:p>
        </p:txBody>
      </p:sp>
      <p:sp>
        <p:nvSpPr>
          <p:cNvPr id="38" name="Text 36"/>
          <p:cNvSpPr/>
          <p:nvPr/>
        </p:nvSpPr>
        <p:spPr>
          <a:xfrm>
            <a:off x="10174010" y="4907518"/>
            <a:ext cx="1664851" cy="272772"/>
          </a:xfrm>
          <a:prstGeom prst="rect">
            <a:avLst/>
          </a:prstGeom>
          <a:noFill/>
          <a:ln/>
        </p:spPr>
        <p:txBody>
          <a:bodyPr wrap="none" lIns="0" tIns="0" rIns="0" bIns="0" rtlCol="0" anchor="t"/>
          <a:lstStyle/>
          <a:p>
            <a:pPr marL="0" indent="0" algn="l">
              <a:lnSpc>
                <a:spcPts val="2100"/>
              </a:lnSpc>
              <a:buNone/>
            </a:pPr>
            <a:r>
              <a:rPr lang="en-US" sz="1300" dirty="0">
                <a:solidFill>
                  <a:srgbClr val="384653"/>
                </a:solidFill>
                <a:latin typeface="Montserrat" pitchFamily="34" charset="0"/>
                <a:ea typeface="Montserrat" pitchFamily="34" charset="-122"/>
                <a:cs typeface="Montserrat" pitchFamily="34" charset="-120"/>
              </a:rPr>
              <a:t>18/04/2025</a:t>
            </a:r>
            <a:endParaRPr lang="en-US" sz="1300" dirty="0"/>
          </a:p>
        </p:txBody>
      </p:sp>
      <p:sp>
        <p:nvSpPr>
          <p:cNvPr id="39" name="Text 37"/>
          <p:cNvSpPr/>
          <p:nvPr/>
        </p:nvSpPr>
        <p:spPr>
          <a:xfrm>
            <a:off x="12187238" y="4907518"/>
            <a:ext cx="1668661" cy="272772"/>
          </a:xfrm>
          <a:prstGeom prst="rect">
            <a:avLst/>
          </a:prstGeom>
          <a:noFill/>
          <a:ln/>
        </p:spPr>
        <p:txBody>
          <a:bodyPr wrap="none" lIns="0" tIns="0" rIns="0" bIns="0" rtlCol="0" anchor="t"/>
          <a:lstStyle/>
          <a:p>
            <a:pPr marL="0" indent="0" algn="l">
              <a:lnSpc>
                <a:spcPts val="2100"/>
              </a:lnSpc>
              <a:buNone/>
            </a:pPr>
            <a:r>
              <a:rPr lang="en-US" sz="1300" dirty="0">
                <a:solidFill>
                  <a:srgbClr val="384653"/>
                </a:solidFill>
                <a:latin typeface="Montserrat" pitchFamily="34" charset="0"/>
                <a:ea typeface="Montserrat" pitchFamily="34" charset="-122"/>
                <a:cs typeface="Montserrat" pitchFamily="34" charset="-120"/>
              </a:rPr>
              <a:t>19/04/2025</a:t>
            </a:r>
            <a:endParaRPr lang="en-US" sz="1300" dirty="0"/>
          </a:p>
        </p:txBody>
      </p:sp>
      <p:sp>
        <p:nvSpPr>
          <p:cNvPr id="40" name="Shape 38"/>
          <p:cNvSpPr/>
          <p:nvPr/>
        </p:nvSpPr>
        <p:spPr>
          <a:xfrm>
            <a:off x="604123" y="5562838"/>
            <a:ext cx="13422154" cy="492323"/>
          </a:xfrm>
          <a:prstGeom prst="rect">
            <a:avLst/>
          </a:prstGeom>
          <a:solidFill>
            <a:srgbClr val="000000">
              <a:alpha val="4000"/>
            </a:srgbClr>
          </a:solidFill>
          <a:ln/>
        </p:spPr>
        <p:txBody>
          <a:bodyPr/>
          <a:lstStyle/>
          <a:p>
            <a:endParaRPr lang="vi-VN"/>
          </a:p>
        </p:txBody>
      </p:sp>
      <p:sp>
        <p:nvSpPr>
          <p:cNvPr id="41" name="Text 39"/>
          <p:cNvSpPr/>
          <p:nvPr/>
        </p:nvSpPr>
        <p:spPr>
          <a:xfrm>
            <a:off x="774978" y="5672614"/>
            <a:ext cx="326469" cy="272772"/>
          </a:xfrm>
          <a:prstGeom prst="rect">
            <a:avLst/>
          </a:prstGeom>
          <a:noFill/>
          <a:ln/>
        </p:spPr>
        <p:txBody>
          <a:bodyPr wrap="none" lIns="0" tIns="0" rIns="0" bIns="0" rtlCol="0" anchor="t"/>
          <a:lstStyle/>
          <a:p>
            <a:pPr marL="0" indent="0" algn="l">
              <a:lnSpc>
                <a:spcPts val="2100"/>
              </a:lnSpc>
              <a:buNone/>
            </a:pPr>
            <a:r>
              <a:rPr lang="en-US" sz="1300" dirty="0">
                <a:solidFill>
                  <a:srgbClr val="384653"/>
                </a:solidFill>
                <a:latin typeface="Montserrat" pitchFamily="34" charset="0"/>
                <a:ea typeface="Montserrat" pitchFamily="34" charset="-122"/>
                <a:cs typeface="Montserrat" pitchFamily="34" charset="-120"/>
              </a:rPr>
              <a:t>38</a:t>
            </a:r>
            <a:endParaRPr lang="en-US" sz="1300" dirty="0"/>
          </a:p>
        </p:txBody>
      </p:sp>
      <p:sp>
        <p:nvSpPr>
          <p:cNvPr id="42" name="Text 40"/>
          <p:cNvSpPr/>
          <p:nvPr/>
        </p:nvSpPr>
        <p:spPr>
          <a:xfrm>
            <a:off x="1449824" y="5672614"/>
            <a:ext cx="5020389" cy="272772"/>
          </a:xfrm>
          <a:prstGeom prst="rect">
            <a:avLst/>
          </a:prstGeom>
          <a:noFill/>
          <a:ln/>
        </p:spPr>
        <p:txBody>
          <a:bodyPr wrap="none" lIns="0" tIns="0" rIns="0" bIns="0" rtlCol="0" anchor="t"/>
          <a:lstStyle/>
          <a:p>
            <a:pPr marL="0" indent="0" algn="l">
              <a:lnSpc>
                <a:spcPts val="2100"/>
              </a:lnSpc>
              <a:buNone/>
            </a:pPr>
            <a:r>
              <a:rPr lang="en-US" sz="1300" dirty="0">
                <a:solidFill>
                  <a:srgbClr val="384653"/>
                </a:solidFill>
                <a:latin typeface="Montserrat" pitchFamily="34" charset="0"/>
                <a:ea typeface="Montserrat" pitchFamily="34" charset="-122"/>
                <a:cs typeface="Montserrat" pitchFamily="34" charset="-120"/>
              </a:rPr>
              <a:t>Thêm nhà cung cấp loading và cải thiện điều hướng</a:t>
            </a:r>
            <a:endParaRPr lang="en-US" sz="1300" dirty="0"/>
          </a:p>
        </p:txBody>
      </p:sp>
      <p:sp>
        <p:nvSpPr>
          <p:cNvPr id="43" name="Text 41"/>
          <p:cNvSpPr/>
          <p:nvPr/>
        </p:nvSpPr>
        <p:spPr>
          <a:xfrm>
            <a:off x="6818590" y="5672614"/>
            <a:ext cx="1664851" cy="272772"/>
          </a:xfrm>
          <a:prstGeom prst="rect">
            <a:avLst/>
          </a:prstGeom>
          <a:noFill/>
          <a:ln/>
        </p:spPr>
        <p:txBody>
          <a:bodyPr wrap="none" lIns="0" tIns="0" rIns="0" bIns="0" rtlCol="0" anchor="t"/>
          <a:lstStyle/>
          <a:p>
            <a:pPr marL="0" indent="0" algn="l">
              <a:lnSpc>
                <a:spcPts val="2100"/>
              </a:lnSpc>
              <a:buNone/>
            </a:pPr>
            <a:r>
              <a:rPr lang="en-US" sz="1300" dirty="0">
                <a:solidFill>
                  <a:srgbClr val="384653"/>
                </a:solidFill>
                <a:latin typeface="Montserrat" pitchFamily="34" charset="0"/>
                <a:ea typeface="Montserrat" pitchFamily="34" charset="-122"/>
                <a:cs typeface="Montserrat" pitchFamily="34" charset="-120"/>
              </a:rPr>
              <a:t>Nguyễn Phú Vinh</a:t>
            </a:r>
            <a:endParaRPr lang="en-US" sz="1300" dirty="0"/>
          </a:p>
        </p:txBody>
      </p:sp>
      <p:sp>
        <p:nvSpPr>
          <p:cNvPr id="44" name="Text 42"/>
          <p:cNvSpPr/>
          <p:nvPr/>
        </p:nvSpPr>
        <p:spPr>
          <a:xfrm>
            <a:off x="8831818" y="5672614"/>
            <a:ext cx="993815" cy="272772"/>
          </a:xfrm>
          <a:prstGeom prst="rect">
            <a:avLst/>
          </a:prstGeom>
          <a:noFill/>
          <a:ln/>
        </p:spPr>
        <p:txBody>
          <a:bodyPr wrap="none" lIns="0" tIns="0" rIns="0" bIns="0" rtlCol="0" anchor="t"/>
          <a:lstStyle/>
          <a:p>
            <a:pPr marL="0" indent="0" algn="l">
              <a:lnSpc>
                <a:spcPts val="2100"/>
              </a:lnSpc>
              <a:buNone/>
            </a:pPr>
            <a:r>
              <a:rPr lang="en-US" sz="1300" dirty="0">
                <a:solidFill>
                  <a:srgbClr val="384653"/>
                </a:solidFill>
                <a:latin typeface="Montserrat" pitchFamily="34" charset="0"/>
                <a:ea typeface="Montserrat" pitchFamily="34" charset="-122"/>
                <a:cs typeface="Montserrat" pitchFamily="34" charset="-120"/>
              </a:rPr>
              <a:t>5</a:t>
            </a:r>
            <a:endParaRPr lang="en-US" sz="1300" dirty="0"/>
          </a:p>
        </p:txBody>
      </p:sp>
      <p:sp>
        <p:nvSpPr>
          <p:cNvPr id="45" name="Text 43"/>
          <p:cNvSpPr/>
          <p:nvPr/>
        </p:nvSpPr>
        <p:spPr>
          <a:xfrm>
            <a:off x="10174010" y="5672614"/>
            <a:ext cx="1664851" cy="272772"/>
          </a:xfrm>
          <a:prstGeom prst="rect">
            <a:avLst/>
          </a:prstGeom>
          <a:noFill/>
          <a:ln/>
        </p:spPr>
        <p:txBody>
          <a:bodyPr wrap="none" lIns="0" tIns="0" rIns="0" bIns="0" rtlCol="0" anchor="t"/>
          <a:lstStyle/>
          <a:p>
            <a:pPr marL="0" indent="0" algn="l">
              <a:lnSpc>
                <a:spcPts val="2100"/>
              </a:lnSpc>
              <a:buNone/>
            </a:pPr>
            <a:r>
              <a:rPr lang="en-US" sz="1300" dirty="0">
                <a:solidFill>
                  <a:srgbClr val="384653"/>
                </a:solidFill>
                <a:latin typeface="Montserrat" pitchFamily="34" charset="0"/>
                <a:ea typeface="Montserrat" pitchFamily="34" charset="-122"/>
                <a:cs typeface="Montserrat" pitchFamily="34" charset="-120"/>
              </a:rPr>
              <a:t>20/04/2025</a:t>
            </a:r>
            <a:endParaRPr lang="en-US" sz="1300" dirty="0"/>
          </a:p>
        </p:txBody>
      </p:sp>
      <p:sp>
        <p:nvSpPr>
          <p:cNvPr id="46" name="Text 44"/>
          <p:cNvSpPr/>
          <p:nvPr/>
        </p:nvSpPr>
        <p:spPr>
          <a:xfrm>
            <a:off x="12187238" y="5672614"/>
            <a:ext cx="1668661" cy="272772"/>
          </a:xfrm>
          <a:prstGeom prst="rect">
            <a:avLst/>
          </a:prstGeom>
          <a:noFill/>
          <a:ln/>
        </p:spPr>
        <p:txBody>
          <a:bodyPr wrap="none" lIns="0" tIns="0" rIns="0" bIns="0" rtlCol="0" anchor="t"/>
          <a:lstStyle/>
          <a:p>
            <a:pPr marL="0" indent="0" algn="l">
              <a:lnSpc>
                <a:spcPts val="2100"/>
              </a:lnSpc>
              <a:buNone/>
            </a:pPr>
            <a:r>
              <a:rPr lang="en-US" sz="1300" dirty="0">
                <a:solidFill>
                  <a:srgbClr val="384653"/>
                </a:solidFill>
                <a:latin typeface="Montserrat" pitchFamily="34" charset="0"/>
                <a:ea typeface="Montserrat" pitchFamily="34" charset="-122"/>
                <a:cs typeface="Montserrat" pitchFamily="34" charset="-120"/>
              </a:rPr>
              <a:t>21/04/2025</a:t>
            </a:r>
            <a:endParaRPr lang="en-US" sz="1300" dirty="0"/>
          </a:p>
        </p:txBody>
      </p:sp>
      <p:sp>
        <p:nvSpPr>
          <p:cNvPr id="47" name="Shape 45"/>
          <p:cNvSpPr/>
          <p:nvPr/>
        </p:nvSpPr>
        <p:spPr>
          <a:xfrm>
            <a:off x="604123" y="6055162"/>
            <a:ext cx="13422154" cy="492323"/>
          </a:xfrm>
          <a:prstGeom prst="rect">
            <a:avLst/>
          </a:prstGeom>
          <a:solidFill>
            <a:srgbClr val="FFFFFF">
              <a:alpha val="4000"/>
            </a:srgbClr>
          </a:solidFill>
          <a:ln/>
        </p:spPr>
        <p:txBody>
          <a:bodyPr/>
          <a:lstStyle/>
          <a:p>
            <a:endParaRPr lang="vi-VN"/>
          </a:p>
        </p:txBody>
      </p:sp>
      <p:sp>
        <p:nvSpPr>
          <p:cNvPr id="48" name="Text 46"/>
          <p:cNvSpPr/>
          <p:nvPr/>
        </p:nvSpPr>
        <p:spPr>
          <a:xfrm>
            <a:off x="774978" y="6164937"/>
            <a:ext cx="326469" cy="272772"/>
          </a:xfrm>
          <a:prstGeom prst="rect">
            <a:avLst/>
          </a:prstGeom>
          <a:noFill/>
          <a:ln/>
        </p:spPr>
        <p:txBody>
          <a:bodyPr wrap="none" lIns="0" tIns="0" rIns="0" bIns="0" rtlCol="0" anchor="t"/>
          <a:lstStyle/>
          <a:p>
            <a:pPr marL="0" indent="0" algn="l">
              <a:lnSpc>
                <a:spcPts val="2100"/>
              </a:lnSpc>
              <a:buNone/>
            </a:pPr>
            <a:r>
              <a:rPr lang="en-US" sz="1300" dirty="0">
                <a:solidFill>
                  <a:srgbClr val="384653"/>
                </a:solidFill>
                <a:latin typeface="Montserrat" pitchFamily="34" charset="0"/>
                <a:ea typeface="Montserrat" pitchFamily="34" charset="-122"/>
                <a:cs typeface="Montserrat" pitchFamily="34" charset="-120"/>
              </a:rPr>
              <a:t>39</a:t>
            </a:r>
            <a:endParaRPr lang="en-US" sz="1300" dirty="0"/>
          </a:p>
        </p:txBody>
      </p:sp>
      <p:sp>
        <p:nvSpPr>
          <p:cNvPr id="49" name="Text 47"/>
          <p:cNvSpPr/>
          <p:nvPr/>
        </p:nvSpPr>
        <p:spPr>
          <a:xfrm>
            <a:off x="1449824" y="6164937"/>
            <a:ext cx="5020389" cy="272772"/>
          </a:xfrm>
          <a:prstGeom prst="rect">
            <a:avLst/>
          </a:prstGeom>
          <a:noFill/>
          <a:ln/>
        </p:spPr>
        <p:txBody>
          <a:bodyPr wrap="none" lIns="0" tIns="0" rIns="0" bIns="0" rtlCol="0" anchor="t"/>
          <a:lstStyle/>
          <a:p>
            <a:pPr marL="0" indent="0" algn="l">
              <a:lnSpc>
                <a:spcPts val="2100"/>
              </a:lnSpc>
              <a:buNone/>
            </a:pPr>
            <a:r>
              <a:rPr lang="en-US" sz="1300" dirty="0">
                <a:solidFill>
                  <a:srgbClr val="384653"/>
                </a:solidFill>
                <a:latin typeface="Montserrat" pitchFamily="34" charset="0"/>
                <a:ea typeface="Montserrat" pitchFamily="34" charset="-122"/>
                <a:cs typeface="Montserrat" pitchFamily="34" charset="-120"/>
              </a:rPr>
              <a:t>Thêm component con trỏ tùy chỉnh với hiệu ứng hover</a:t>
            </a:r>
            <a:endParaRPr lang="en-US" sz="1300" dirty="0"/>
          </a:p>
        </p:txBody>
      </p:sp>
      <p:sp>
        <p:nvSpPr>
          <p:cNvPr id="50" name="Text 48"/>
          <p:cNvSpPr/>
          <p:nvPr/>
        </p:nvSpPr>
        <p:spPr>
          <a:xfrm>
            <a:off x="6818590" y="6164937"/>
            <a:ext cx="1664851" cy="272772"/>
          </a:xfrm>
          <a:prstGeom prst="rect">
            <a:avLst/>
          </a:prstGeom>
          <a:noFill/>
          <a:ln/>
        </p:spPr>
        <p:txBody>
          <a:bodyPr wrap="none" lIns="0" tIns="0" rIns="0" bIns="0" rtlCol="0" anchor="t"/>
          <a:lstStyle/>
          <a:p>
            <a:pPr marL="0" indent="0" algn="l">
              <a:lnSpc>
                <a:spcPts val="2100"/>
              </a:lnSpc>
              <a:buNone/>
            </a:pPr>
            <a:r>
              <a:rPr lang="en-US" sz="1300" dirty="0">
                <a:solidFill>
                  <a:srgbClr val="384653"/>
                </a:solidFill>
                <a:latin typeface="Montserrat" pitchFamily="34" charset="0"/>
                <a:ea typeface="Montserrat" pitchFamily="34" charset="-122"/>
                <a:cs typeface="Montserrat" pitchFamily="34" charset="-120"/>
              </a:rPr>
              <a:t>Nguyễn Phú Vinh</a:t>
            </a:r>
            <a:endParaRPr lang="en-US" sz="1300" dirty="0"/>
          </a:p>
        </p:txBody>
      </p:sp>
      <p:sp>
        <p:nvSpPr>
          <p:cNvPr id="51" name="Text 49"/>
          <p:cNvSpPr/>
          <p:nvPr/>
        </p:nvSpPr>
        <p:spPr>
          <a:xfrm>
            <a:off x="8831818" y="6164937"/>
            <a:ext cx="993815" cy="272772"/>
          </a:xfrm>
          <a:prstGeom prst="rect">
            <a:avLst/>
          </a:prstGeom>
          <a:noFill/>
          <a:ln/>
        </p:spPr>
        <p:txBody>
          <a:bodyPr wrap="none" lIns="0" tIns="0" rIns="0" bIns="0" rtlCol="0" anchor="t"/>
          <a:lstStyle/>
          <a:p>
            <a:pPr marL="0" indent="0" algn="l">
              <a:lnSpc>
                <a:spcPts val="2100"/>
              </a:lnSpc>
              <a:buNone/>
            </a:pPr>
            <a:r>
              <a:rPr lang="en-US" sz="1300" dirty="0">
                <a:solidFill>
                  <a:srgbClr val="384653"/>
                </a:solidFill>
                <a:latin typeface="Montserrat" pitchFamily="34" charset="0"/>
                <a:ea typeface="Montserrat" pitchFamily="34" charset="-122"/>
                <a:cs typeface="Montserrat" pitchFamily="34" charset="-120"/>
              </a:rPr>
              <a:t>3</a:t>
            </a:r>
            <a:endParaRPr lang="en-US" sz="1300" dirty="0"/>
          </a:p>
        </p:txBody>
      </p:sp>
      <p:sp>
        <p:nvSpPr>
          <p:cNvPr id="52" name="Text 50"/>
          <p:cNvSpPr/>
          <p:nvPr/>
        </p:nvSpPr>
        <p:spPr>
          <a:xfrm>
            <a:off x="10174010" y="6164937"/>
            <a:ext cx="1664851" cy="272772"/>
          </a:xfrm>
          <a:prstGeom prst="rect">
            <a:avLst/>
          </a:prstGeom>
          <a:noFill/>
          <a:ln/>
        </p:spPr>
        <p:txBody>
          <a:bodyPr wrap="none" lIns="0" tIns="0" rIns="0" bIns="0" rtlCol="0" anchor="t"/>
          <a:lstStyle/>
          <a:p>
            <a:pPr marL="0" indent="0" algn="l">
              <a:lnSpc>
                <a:spcPts val="2100"/>
              </a:lnSpc>
              <a:buNone/>
            </a:pPr>
            <a:r>
              <a:rPr lang="en-US" sz="1300" dirty="0">
                <a:solidFill>
                  <a:srgbClr val="384653"/>
                </a:solidFill>
                <a:latin typeface="Montserrat" pitchFamily="34" charset="0"/>
                <a:ea typeface="Montserrat" pitchFamily="34" charset="-122"/>
                <a:cs typeface="Montserrat" pitchFamily="34" charset="-120"/>
              </a:rPr>
              <a:t>22/04/2025</a:t>
            </a:r>
            <a:endParaRPr lang="en-US" sz="1300" dirty="0"/>
          </a:p>
        </p:txBody>
      </p:sp>
      <p:sp>
        <p:nvSpPr>
          <p:cNvPr id="53" name="Text 51"/>
          <p:cNvSpPr/>
          <p:nvPr/>
        </p:nvSpPr>
        <p:spPr>
          <a:xfrm>
            <a:off x="12187238" y="6164937"/>
            <a:ext cx="1668661" cy="272772"/>
          </a:xfrm>
          <a:prstGeom prst="rect">
            <a:avLst/>
          </a:prstGeom>
          <a:noFill/>
          <a:ln/>
        </p:spPr>
        <p:txBody>
          <a:bodyPr wrap="none" lIns="0" tIns="0" rIns="0" bIns="0" rtlCol="0" anchor="t"/>
          <a:lstStyle/>
          <a:p>
            <a:pPr marL="0" indent="0" algn="l">
              <a:lnSpc>
                <a:spcPts val="2100"/>
              </a:lnSpc>
              <a:buNone/>
            </a:pPr>
            <a:r>
              <a:rPr lang="en-US" sz="1300" dirty="0">
                <a:solidFill>
                  <a:srgbClr val="384653"/>
                </a:solidFill>
                <a:latin typeface="Montserrat" pitchFamily="34" charset="0"/>
                <a:ea typeface="Montserrat" pitchFamily="34" charset="-122"/>
                <a:cs typeface="Montserrat" pitchFamily="34" charset="-120"/>
              </a:rPr>
              <a:t>23/04/2025</a:t>
            </a:r>
            <a:endParaRPr lang="en-US" sz="1300" dirty="0"/>
          </a:p>
        </p:txBody>
      </p:sp>
      <p:sp>
        <p:nvSpPr>
          <p:cNvPr id="54" name="Shape 52"/>
          <p:cNvSpPr/>
          <p:nvPr/>
        </p:nvSpPr>
        <p:spPr>
          <a:xfrm>
            <a:off x="604123" y="6547485"/>
            <a:ext cx="13422154" cy="492323"/>
          </a:xfrm>
          <a:prstGeom prst="rect">
            <a:avLst/>
          </a:prstGeom>
          <a:solidFill>
            <a:srgbClr val="000000">
              <a:alpha val="4000"/>
            </a:srgbClr>
          </a:solidFill>
          <a:ln/>
        </p:spPr>
        <p:txBody>
          <a:bodyPr/>
          <a:lstStyle/>
          <a:p>
            <a:endParaRPr lang="vi-VN"/>
          </a:p>
        </p:txBody>
      </p:sp>
      <p:sp>
        <p:nvSpPr>
          <p:cNvPr id="55" name="Text 53"/>
          <p:cNvSpPr/>
          <p:nvPr/>
        </p:nvSpPr>
        <p:spPr>
          <a:xfrm>
            <a:off x="774978" y="6657261"/>
            <a:ext cx="326469" cy="272772"/>
          </a:xfrm>
          <a:prstGeom prst="rect">
            <a:avLst/>
          </a:prstGeom>
          <a:noFill/>
          <a:ln/>
        </p:spPr>
        <p:txBody>
          <a:bodyPr wrap="none" lIns="0" tIns="0" rIns="0" bIns="0" rtlCol="0" anchor="t"/>
          <a:lstStyle/>
          <a:p>
            <a:pPr marL="0" indent="0" algn="l">
              <a:lnSpc>
                <a:spcPts val="2100"/>
              </a:lnSpc>
              <a:buNone/>
            </a:pPr>
            <a:r>
              <a:rPr lang="en-US" sz="1300" dirty="0">
                <a:solidFill>
                  <a:srgbClr val="384653"/>
                </a:solidFill>
                <a:latin typeface="Montserrat" pitchFamily="34" charset="0"/>
                <a:ea typeface="Montserrat" pitchFamily="34" charset="-122"/>
                <a:cs typeface="Montserrat" pitchFamily="34" charset="-120"/>
              </a:rPr>
              <a:t>40</a:t>
            </a:r>
            <a:endParaRPr lang="en-US" sz="1300" dirty="0"/>
          </a:p>
        </p:txBody>
      </p:sp>
      <p:sp>
        <p:nvSpPr>
          <p:cNvPr id="56" name="Text 54"/>
          <p:cNvSpPr/>
          <p:nvPr/>
        </p:nvSpPr>
        <p:spPr>
          <a:xfrm>
            <a:off x="1449824" y="6657261"/>
            <a:ext cx="5020389" cy="272772"/>
          </a:xfrm>
          <a:prstGeom prst="rect">
            <a:avLst/>
          </a:prstGeom>
          <a:noFill/>
          <a:ln/>
        </p:spPr>
        <p:txBody>
          <a:bodyPr wrap="none" lIns="0" tIns="0" rIns="0" bIns="0" rtlCol="0" anchor="t"/>
          <a:lstStyle/>
          <a:p>
            <a:pPr marL="0" indent="0" algn="l">
              <a:lnSpc>
                <a:spcPts val="2100"/>
              </a:lnSpc>
              <a:buNone/>
            </a:pPr>
            <a:r>
              <a:rPr lang="en-US" sz="1300" dirty="0">
                <a:solidFill>
                  <a:srgbClr val="384653"/>
                </a:solidFill>
                <a:latin typeface="Montserrat" pitchFamily="34" charset="0"/>
                <a:ea typeface="Montserrat" pitchFamily="34" charset="-122"/>
                <a:cs typeface="Montserrat" pitchFamily="34" charset="-120"/>
              </a:rPr>
              <a:t>Thêm màn hình loading ban đầu</a:t>
            </a:r>
            <a:endParaRPr lang="en-US" sz="1300" dirty="0"/>
          </a:p>
        </p:txBody>
      </p:sp>
      <p:sp>
        <p:nvSpPr>
          <p:cNvPr id="57" name="Text 55"/>
          <p:cNvSpPr/>
          <p:nvPr/>
        </p:nvSpPr>
        <p:spPr>
          <a:xfrm>
            <a:off x="6818590" y="6657261"/>
            <a:ext cx="1664851" cy="272772"/>
          </a:xfrm>
          <a:prstGeom prst="rect">
            <a:avLst/>
          </a:prstGeom>
          <a:noFill/>
          <a:ln/>
        </p:spPr>
        <p:txBody>
          <a:bodyPr wrap="none" lIns="0" tIns="0" rIns="0" bIns="0" rtlCol="0" anchor="t"/>
          <a:lstStyle/>
          <a:p>
            <a:pPr marL="0" indent="0" algn="l">
              <a:lnSpc>
                <a:spcPts val="2100"/>
              </a:lnSpc>
              <a:buNone/>
            </a:pPr>
            <a:r>
              <a:rPr lang="en-US" sz="1300" dirty="0">
                <a:solidFill>
                  <a:srgbClr val="384653"/>
                </a:solidFill>
                <a:latin typeface="Montserrat" pitchFamily="34" charset="0"/>
                <a:ea typeface="Montserrat" pitchFamily="34" charset="-122"/>
                <a:cs typeface="Montserrat" pitchFamily="34" charset="-120"/>
              </a:rPr>
              <a:t>Nguyễn Phú Vinh</a:t>
            </a:r>
            <a:endParaRPr lang="en-US" sz="1300" dirty="0"/>
          </a:p>
        </p:txBody>
      </p:sp>
      <p:sp>
        <p:nvSpPr>
          <p:cNvPr id="58" name="Text 56"/>
          <p:cNvSpPr/>
          <p:nvPr/>
        </p:nvSpPr>
        <p:spPr>
          <a:xfrm>
            <a:off x="8831818" y="6657261"/>
            <a:ext cx="993815" cy="272772"/>
          </a:xfrm>
          <a:prstGeom prst="rect">
            <a:avLst/>
          </a:prstGeom>
          <a:noFill/>
          <a:ln/>
        </p:spPr>
        <p:txBody>
          <a:bodyPr wrap="none" lIns="0" tIns="0" rIns="0" bIns="0" rtlCol="0" anchor="t"/>
          <a:lstStyle/>
          <a:p>
            <a:pPr marL="0" indent="0" algn="l">
              <a:lnSpc>
                <a:spcPts val="2100"/>
              </a:lnSpc>
              <a:buNone/>
            </a:pPr>
            <a:r>
              <a:rPr lang="en-US" sz="1300" dirty="0">
                <a:solidFill>
                  <a:srgbClr val="384653"/>
                </a:solidFill>
                <a:latin typeface="Montserrat" pitchFamily="34" charset="0"/>
                <a:ea typeface="Montserrat" pitchFamily="34" charset="-122"/>
                <a:cs typeface="Montserrat" pitchFamily="34" charset="-120"/>
              </a:rPr>
              <a:t>3</a:t>
            </a:r>
            <a:endParaRPr lang="en-US" sz="1300" dirty="0"/>
          </a:p>
        </p:txBody>
      </p:sp>
      <p:sp>
        <p:nvSpPr>
          <p:cNvPr id="59" name="Text 57"/>
          <p:cNvSpPr/>
          <p:nvPr/>
        </p:nvSpPr>
        <p:spPr>
          <a:xfrm>
            <a:off x="10174010" y="6657261"/>
            <a:ext cx="1664851" cy="272772"/>
          </a:xfrm>
          <a:prstGeom prst="rect">
            <a:avLst/>
          </a:prstGeom>
          <a:noFill/>
          <a:ln/>
        </p:spPr>
        <p:txBody>
          <a:bodyPr wrap="none" lIns="0" tIns="0" rIns="0" bIns="0" rtlCol="0" anchor="t"/>
          <a:lstStyle/>
          <a:p>
            <a:pPr marL="0" indent="0" algn="l">
              <a:lnSpc>
                <a:spcPts val="2100"/>
              </a:lnSpc>
              <a:buNone/>
            </a:pPr>
            <a:r>
              <a:rPr lang="en-US" sz="1300" dirty="0">
                <a:solidFill>
                  <a:srgbClr val="384653"/>
                </a:solidFill>
                <a:latin typeface="Montserrat" pitchFamily="34" charset="0"/>
                <a:ea typeface="Montserrat" pitchFamily="34" charset="-122"/>
                <a:cs typeface="Montserrat" pitchFamily="34" charset="-120"/>
              </a:rPr>
              <a:t>26/04/2025</a:t>
            </a:r>
            <a:endParaRPr lang="en-US" sz="1300" dirty="0"/>
          </a:p>
        </p:txBody>
      </p:sp>
      <p:sp>
        <p:nvSpPr>
          <p:cNvPr id="60" name="Text 58"/>
          <p:cNvSpPr/>
          <p:nvPr/>
        </p:nvSpPr>
        <p:spPr>
          <a:xfrm>
            <a:off x="12187238" y="6657261"/>
            <a:ext cx="1668661" cy="272772"/>
          </a:xfrm>
          <a:prstGeom prst="rect">
            <a:avLst/>
          </a:prstGeom>
          <a:noFill/>
          <a:ln/>
        </p:spPr>
        <p:txBody>
          <a:bodyPr wrap="none" lIns="0" tIns="0" rIns="0" bIns="0" rtlCol="0" anchor="t"/>
          <a:lstStyle/>
          <a:p>
            <a:pPr marL="0" indent="0" algn="l">
              <a:lnSpc>
                <a:spcPts val="2100"/>
              </a:lnSpc>
              <a:buNone/>
            </a:pPr>
            <a:r>
              <a:rPr lang="en-US" sz="1300" dirty="0">
                <a:solidFill>
                  <a:srgbClr val="384653"/>
                </a:solidFill>
                <a:latin typeface="Montserrat" pitchFamily="34" charset="0"/>
                <a:ea typeface="Montserrat" pitchFamily="34" charset="-122"/>
                <a:cs typeface="Montserrat" pitchFamily="34" charset="-120"/>
              </a:rPr>
              <a:t>27/04/2025</a:t>
            </a:r>
            <a:endParaRPr lang="en-US" sz="13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536615" y="565785"/>
            <a:ext cx="12035790" cy="504349"/>
          </a:xfrm>
          <a:prstGeom prst="rect">
            <a:avLst/>
          </a:prstGeom>
          <a:noFill/>
          <a:ln/>
        </p:spPr>
        <p:txBody>
          <a:bodyPr wrap="none" lIns="0" tIns="0" rIns="0" bIns="0" rtlCol="0" anchor="t"/>
          <a:lstStyle/>
          <a:p>
            <a:pPr marL="0" indent="0" algn="l">
              <a:lnSpc>
                <a:spcPts val="3950"/>
              </a:lnSpc>
              <a:buNone/>
            </a:pPr>
            <a:r>
              <a:rPr lang="en-US" sz="3150" b="1" dirty="0">
                <a:solidFill>
                  <a:srgbClr val="2E3C4E"/>
                </a:solidFill>
                <a:latin typeface="Barlow Bold" pitchFamily="34" charset="0"/>
                <a:ea typeface="Barlow Bold" pitchFamily="34" charset="-122"/>
                <a:cs typeface="Barlow Bold" pitchFamily="34" charset="-120"/>
              </a:rPr>
              <a:t>Sprint 6: Công cụ Sáng tác Nâng cao &amp; AI Mở rộng - Chi tiết nhiệm vụ</a:t>
            </a:r>
            <a:endParaRPr lang="en-US" sz="3150" dirty="0"/>
          </a:p>
        </p:txBody>
      </p:sp>
      <p:sp>
        <p:nvSpPr>
          <p:cNvPr id="3" name="Text 1"/>
          <p:cNvSpPr/>
          <p:nvPr/>
        </p:nvSpPr>
        <p:spPr>
          <a:xfrm>
            <a:off x="536615" y="1376720"/>
            <a:ext cx="13557171" cy="490538"/>
          </a:xfrm>
          <a:prstGeom prst="rect">
            <a:avLst/>
          </a:prstGeom>
          <a:noFill/>
          <a:ln/>
        </p:spPr>
        <p:txBody>
          <a:bodyPr wrap="square" lIns="0" tIns="0" rIns="0" bIns="0" rtlCol="0" anchor="t"/>
          <a:lstStyle/>
          <a:p>
            <a:pPr marL="0" indent="0" algn="l">
              <a:lnSpc>
                <a:spcPts val="1900"/>
              </a:lnSpc>
              <a:buNone/>
            </a:pPr>
            <a:r>
              <a:rPr lang="en-US" sz="1200" dirty="0">
                <a:solidFill>
                  <a:srgbClr val="384653"/>
                </a:solidFill>
                <a:latin typeface="Montserrat" pitchFamily="34" charset="0"/>
                <a:ea typeface="Montserrat" pitchFamily="34" charset="-122"/>
                <a:cs typeface="Montserrat" pitchFamily="34" charset="-120"/>
              </a:rPr>
              <a:t>Bảng dưới đây trình bày chi tiết các nhiệm vụ cho Sprint 6, tập trung vào việc phát triển các công cụ sáng tác tiên tiến và mở rộng tích hợp AI để nâng cao khả năng tạo nội dung.</a:t>
            </a:r>
            <a:endParaRPr lang="en-US" sz="1200" dirty="0"/>
          </a:p>
        </p:txBody>
      </p:sp>
      <p:sp>
        <p:nvSpPr>
          <p:cNvPr id="4" name="Shape 2"/>
          <p:cNvSpPr/>
          <p:nvPr/>
        </p:nvSpPr>
        <p:spPr>
          <a:xfrm>
            <a:off x="536615" y="2039660"/>
            <a:ext cx="13557171" cy="5624036"/>
          </a:xfrm>
          <a:prstGeom prst="roundRect">
            <a:avLst>
              <a:gd name="adj" fmla="val 4090"/>
            </a:avLst>
          </a:prstGeom>
          <a:noFill/>
          <a:ln w="7620">
            <a:solidFill>
              <a:srgbClr val="000000">
                <a:alpha val="8000"/>
              </a:srgbClr>
            </a:solidFill>
            <a:prstDash val="solid"/>
          </a:ln>
        </p:spPr>
        <p:txBody>
          <a:bodyPr/>
          <a:lstStyle/>
          <a:p>
            <a:endParaRPr lang="vi-VN"/>
          </a:p>
        </p:txBody>
      </p:sp>
      <p:sp>
        <p:nvSpPr>
          <p:cNvPr id="5" name="Shape 3"/>
          <p:cNvSpPr/>
          <p:nvPr/>
        </p:nvSpPr>
        <p:spPr>
          <a:xfrm>
            <a:off x="544235" y="2047280"/>
            <a:ext cx="13541931" cy="689610"/>
          </a:xfrm>
          <a:prstGeom prst="rect">
            <a:avLst/>
          </a:prstGeom>
          <a:solidFill>
            <a:srgbClr val="FFFFFF">
              <a:alpha val="4000"/>
            </a:srgbClr>
          </a:solidFill>
          <a:ln/>
        </p:spPr>
        <p:txBody>
          <a:bodyPr/>
          <a:lstStyle/>
          <a:p>
            <a:endParaRPr lang="vi-VN"/>
          </a:p>
        </p:txBody>
      </p:sp>
      <p:sp>
        <p:nvSpPr>
          <p:cNvPr id="6" name="Text 4"/>
          <p:cNvSpPr/>
          <p:nvPr/>
        </p:nvSpPr>
        <p:spPr>
          <a:xfrm>
            <a:off x="697944" y="2146816"/>
            <a:ext cx="366712" cy="245269"/>
          </a:xfrm>
          <a:prstGeom prst="rect">
            <a:avLst/>
          </a:prstGeom>
          <a:noFill/>
          <a:ln/>
        </p:spPr>
        <p:txBody>
          <a:bodyPr wrap="none" lIns="0" tIns="0" rIns="0" bIns="0" rtlCol="0" anchor="t"/>
          <a:lstStyle/>
          <a:p>
            <a:pPr marL="0" indent="0" algn="l">
              <a:lnSpc>
                <a:spcPts val="1900"/>
              </a:lnSpc>
              <a:buNone/>
            </a:pPr>
            <a:r>
              <a:rPr lang="en-US" sz="1200" dirty="0">
                <a:solidFill>
                  <a:srgbClr val="384653"/>
                </a:solidFill>
                <a:latin typeface="Montserrat" pitchFamily="34" charset="0"/>
                <a:ea typeface="Montserrat" pitchFamily="34" charset="-122"/>
                <a:cs typeface="Montserrat" pitchFamily="34" charset="-120"/>
              </a:rPr>
              <a:t>41</a:t>
            </a:r>
            <a:endParaRPr lang="en-US" sz="1200" dirty="0"/>
          </a:p>
        </p:txBody>
      </p:sp>
      <p:sp>
        <p:nvSpPr>
          <p:cNvPr id="7" name="Text 5"/>
          <p:cNvSpPr/>
          <p:nvPr/>
        </p:nvSpPr>
        <p:spPr>
          <a:xfrm>
            <a:off x="1378744" y="2146816"/>
            <a:ext cx="5102662" cy="245269"/>
          </a:xfrm>
          <a:prstGeom prst="rect">
            <a:avLst/>
          </a:prstGeom>
          <a:noFill/>
          <a:ln/>
        </p:spPr>
        <p:txBody>
          <a:bodyPr wrap="none" lIns="0" tIns="0" rIns="0" bIns="0" rtlCol="0" anchor="t"/>
          <a:lstStyle/>
          <a:p>
            <a:pPr marL="0" indent="0" algn="l">
              <a:lnSpc>
                <a:spcPts val="1900"/>
              </a:lnSpc>
              <a:buNone/>
            </a:pPr>
            <a:r>
              <a:rPr lang="en-US" sz="1200" dirty="0">
                <a:solidFill>
                  <a:srgbClr val="384653"/>
                </a:solidFill>
                <a:latin typeface="Montserrat" pitchFamily="34" charset="0"/>
                <a:ea typeface="Montserrat" pitchFamily="34" charset="-122"/>
                <a:cs typeface="Montserrat" pitchFamily="34" charset="-120"/>
              </a:rPr>
              <a:t>Thêm cuộn vô hạn và thanh trượt truyện nổi bật</a:t>
            </a:r>
            <a:endParaRPr lang="en-US" sz="1200" dirty="0"/>
          </a:p>
        </p:txBody>
      </p:sp>
      <p:sp>
        <p:nvSpPr>
          <p:cNvPr id="8" name="Text 6"/>
          <p:cNvSpPr/>
          <p:nvPr/>
        </p:nvSpPr>
        <p:spPr>
          <a:xfrm>
            <a:off x="6795492" y="2146816"/>
            <a:ext cx="1717119" cy="490538"/>
          </a:xfrm>
          <a:prstGeom prst="rect">
            <a:avLst/>
          </a:prstGeom>
          <a:noFill/>
          <a:ln/>
        </p:spPr>
        <p:txBody>
          <a:bodyPr wrap="square" lIns="0" tIns="0" rIns="0" bIns="0" rtlCol="0" anchor="t"/>
          <a:lstStyle/>
          <a:p>
            <a:pPr marL="0" indent="0" algn="l">
              <a:lnSpc>
                <a:spcPts val="1900"/>
              </a:lnSpc>
              <a:buNone/>
            </a:pPr>
            <a:r>
              <a:rPr lang="en-US" sz="1200" dirty="0">
                <a:solidFill>
                  <a:srgbClr val="384653"/>
                </a:solidFill>
                <a:latin typeface="Montserrat" pitchFamily="34" charset="0"/>
                <a:ea typeface="Montserrat" pitchFamily="34" charset="-122"/>
                <a:cs typeface="Montserrat" pitchFamily="34" charset="-120"/>
              </a:rPr>
              <a:t>Nguyễn Huỳnh Phú Vinh</a:t>
            </a:r>
            <a:endParaRPr lang="en-US" sz="1200" dirty="0"/>
          </a:p>
        </p:txBody>
      </p:sp>
      <p:sp>
        <p:nvSpPr>
          <p:cNvPr id="9" name="Text 7"/>
          <p:cNvSpPr/>
          <p:nvPr/>
        </p:nvSpPr>
        <p:spPr>
          <a:xfrm>
            <a:off x="8826698" y="2146816"/>
            <a:ext cx="1040011" cy="245269"/>
          </a:xfrm>
          <a:prstGeom prst="rect">
            <a:avLst/>
          </a:prstGeom>
          <a:noFill/>
          <a:ln/>
        </p:spPr>
        <p:txBody>
          <a:bodyPr wrap="none" lIns="0" tIns="0" rIns="0" bIns="0" rtlCol="0" anchor="t"/>
          <a:lstStyle/>
          <a:p>
            <a:pPr marL="0" indent="0" algn="l">
              <a:lnSpc>
                <a:spcPts val="1900"/>
              </a:lnSpc>
              <a:buNone/>
            </a:pPr>
            <a:r>
              <a:rPr lang="en-US" sz="1200" dirty="0">
                <a:solidFill>
                  <a:srgbClr val="384653"/>
                </a:solidFill>
                <a:latin typeface="Montserrat" pitchFamily="34" charset="0"/>
                <a:ea typeface="Montserrat" pitchFamily="34" charset="-122"/>
                <a:cs typeface="Montserrat" pitchFamily="34" charset="-120"/>
              </a:rPr>
              <a:t>5</a:t>
            </a:r>
            <a:endParaRPr lang="en-US" sz="1200" dirty="0"/>
          </a:p>
        </p:txBody>
      </p:sp>
      <p:sp>
        <p:nvSpPr>
          <p:cNvPr id="10" name="Text 8"/>
          <p:cNvSpPr/>
          <p:nvPr/>
        </p:nvSpPr>
        <p:spPr>
          <a:xfrm>
            <a:off x="10180796" y="2146816"/>
            <a:ext cx="1717119" cy="245269"/>
          </a:xfrm>
          <a:prstGeom prst="rect">
            <a:avLst/>
          </a:prstGeom>
          <a:noFill/>
          <a:ln/>
        </p:spPr>
        <p:txBody>
          <a:bodyPr wrap="none" lIns="0" tIns="0" rIns="0" bIns="0" rtlCol="0" anchor="t"/>
          <a:lstStyle/>
          <a:p>
            <a:pPr marL="0" indent="0" algn="l">
              <a:lnSpc>
                <a:spcPts val="1900"/>
              </a:lnSpc>
              <a:buNone/>
            </a:pPr>
            <a:r>
              <a:rPr lang="en-US" sz="1200" dirty="0">
                <a:solidFill>
                  <a:srgbClr val="384653"/>
                </a:solidFill>
                <a:latin typeface="Montserrat" pitchFamily="34" charset="0"/>
                <a:ea typeface="Montserrat" pitchFamily="34" charset="-122"/>
                <a:cs typeface="Montserrat" pitchFamily="34" charset="-120"/>
              </a:rPr>
              <a:t>02/05/2025</a:t>
            </a:r>
            <a:endParaRPr lang="en-US" sz="1200" dirty="0"/>
          </a:p>
        </p:txBody>
      </p:sp>
      <p:sp>
        <p:nvSpPr>
          <p:cNvPr id="11" name="Text 9"/>
          <p:cNvSpPr/>
          <p:nvPr/>
        </p:nvSpPr>
        <p:spPr>
          <a:xfrm>
            <a:off x="12212002" y="2146816"/>
            <a:ext cx="1720929" cy="245269"/>
          </a:xfrm>
          <a:prstGeom prst="rect">
            <a:avLst/>
          </a:prstGeom>
          <a:noFill/>
          <a:ln/>
        </p:spPr>
        <p:txBody>
          <a:bodyPr wrap="none" lIns="0" tIns="0" rIns="0" bIns="0" rtlCol="0" anchor="t"/>
          <a:lstStyle/>
          <a:p>
            <a:pPr marL="0" indent="0" algn="l">
              <a:lnSpc>
                <a:spcPts val="1900"/>
              </a:lnSpc>
              <a:buNone/>
            </a:pPr>
            <a:r>
              <a:rPr lang="en-US" sz="1200" dirty="0">
                <a:solidFill>
                  <a:srgbClr val="384653"/>
                </a:solidFill>
                <a:latin typeface="Montserrat" pitchFamily="34" charset="0"/>
                <a:ea typeface="Montserrat" pitchFamily="34" charset="-122"/>
                <a:cs typeface="Montserrat" pitchFamily="34" charset="-120"/>
              </a:rPr>
              <a:t>03/05/2025</a:t>
            </a:r>
            <a:endParaRPr lang="en-US" sz="1200" dirty="0"/>
          </a:p>
        </p:txBody>
      </p:sp>
      <p:sp>
        <p:nvSpPr>
          <p:cNvPr id="12" name="Shape 10"/>
          <p:cNvSpPr/>
          <p:nvPr/>
        </p:nvSpPr>
        <p:spPr>
          <a:xfrm>
            <a:off x="544235" y="2736890"/>
            <a:ext cx="13541931" cy="689610"/>
          </a:xfrm>
          <a:prstGeom prst="rect">
            <a:avLst/>
          </a:prstGeom>
          <a:solidFill>
            <a:srgbClr val="000000">
              <a:alpha val="4000"/>
            </a:srgbClr>
          </a:solidFill>
          <a:ln/>
        </p:spPr>
        <p:txBody>
          <a:bodyPr/>
          <a:lstStyle/>
          <a:p>
            <a:endParaRPr lang="vi-VN"/>
          </a:p>
        </p:txBody>
      </p:sp>
      <p:sp>
        <p:nvSpPr>
          <p:cNvPr id="13" name="Text 11"/>
          <p:cNvSpPr/>
          <p:nvPr/>
        </p:nvSpPr>
        <p:spPr>
          <a:xfrm>
            <a:off x="697944" y="2836426"/>
            <a:ext cx="366712" cy="245269"/>
          </a:xfrm>
          <a:prstGeom prst="rect">
            <a:avLst/>
          </a:prstGeom>
          <a:noFill/>
          <a:ln/>
        </p:spPr>
        <p:txBody>
          <a:bodyPr wrap="none" lIns="0" tIns="0" rIns="0" bIns="0" rtlCol="0" anchor="t"/>
          <a:lstStyle/>
          <a:p>
            <a:pPr marL="0" indent="0" algn="l">
              <a:lnSpc>
                <a:spcPts val="1900"/>
              </a:lnSpc>
              <a:buNone/>
            </a:pPr>
            <a:r>
              <a:rPr lang="en-US" sz="1200" dirty="0">
                <a:solidFill>
                  <a:srgbClr val="384653"/>
                </a:solidFill>
                <a:latin typeface="Montserrat" pitchFamily="34" charset="0"/>
                <a:ea typeface="Montserrat" pitchFamily="34" charset="-122"/>
                <a:cs typeface="Montserrat" pitchFamily="34" charset="-120"/>
              </a:rPr>
              <a:t>42</a:t>
            </a:r>
            <a:endParaRPr lang="en-US" sz="1200" dirty="0"/>
          </a:p>
        </p:txBody>
      </p:sp>
      <p:sp>
        <p:nvSpPr>
          <p:cNvPr id="14" name="Text 12"/>
          <p:cNvSpPr/>
          <p:nvPr/>
        </p:nvSpPr>
        <p:spPr>
          <a:xfrm>
            <a:off x="1378744" y="2836426"/>
            <a:ext cx="5102662" cy="245269"/>
          </a:xfrm>
          <a:prstGeom prst="rect">
            <a:avLst/>
          </a:prstGeom>
          <a:noFill/>
          <a:ln/>
        </p:spPr>
        <p:txBody>
          <a:bodyPr wrap="none" lIns="0" tIns="0" rIns="0" bIns="0" rtlCol="0" anchor="t"/>
          <a:lstStyle/>
          <a:p>
            <a:pPr marL="0" indent="0" algn="l">
              <a:lnSpc>
                <a:spcPts val="1900"/>
              </a:lnSpc>
              <a:buNone/>
            </a:pPr>
            <a:r>
              <a:rPr lang="en-US" sz="1200" dirty="0">
                <a:solidFill>
                  <a:srgbClr val="384653"/>
                </a:solidFill>
                <a:latin typeface="Montserrat" pitchFamily="34" charset="0"/>
                <a:ea typeface="Montserrat" pitchFamily="34" charset="-122"/>
                <a:cs typeface="Montserrat" pitchFamily="34" charset="-120"/>
              </a:rPr>
              <a:t>Triển khai quy trình tạo truyện với xử lý lệnh</a:t>
            </a:r>
            <a:endParaRPr lang="en-US" sz="1200" dirty="0"/>
          </a:p>
        </p:txBody>
      </p:sp>
      <p:sp>
        <p:nvSpPr>
          <p:cNvPr id="15" name="Text 13"/>
          <p:cNvSpPr/>
          <p:nvPr/>
        </p:nvSpPr>
        <p:spPr>
          <a:xfrm>
            <a:off x="6795492" y="2836426"/>
            <a:ext cx="1717119" cy="490538"/>
          </a:xfrm>
          <a:prstGeom prst="rect">
            <a:avLst/>
          </a:prstGeom>
          <a:noFill/>
          <a:ln/>
        </p:spPr>
        <p:txBody>
          <a:bodyPr wrap="square" lIns="0" tIns="0" rIns="0" bIns="0" rtlCol="0" anchor="t"/>
          <a:lstStyle/>
          <a:p>
            <a:pPr marL="0" indent="0" algn="l">
              <a:lnSpc>
                <a:spcPts val="1900"/>
              </a:lnSpc>
              <a:buNone/>
            </a:pPr>
            <a:r>
              <a:rPr lang="en-US" sz="1200" dirty="0">
                <a:solidFill>
                  <a:srgbClr val="384653"/>
                </a:solidFill>
                <a:latin typeface="Montserrat" pitchFamily="34" charset="0"/>
                <a:ea typeface="Montserrat" pitchFamily="34" charset="-122"/>
                <a:cs typeface="Montserrat" pitchFamily="34" charset="-120"/>
              </a:rPr>
              <a:t>Nguyễn Huỳnh Phú Vinh</a:t>
            </a:r>
            <a:endParaRPr lang="en-US" sz="1200" dirty="0"/>
          </a:p>
        </p:txBody>
      </p:sp>
      <p:sp>
        <p:nvSpPr>
          <p:cNvPr id="16" name="Text 14"/>
          <p:cNvSpPr/>
          <p:nvPr/>
        </p:nvSpPr>
        <p:spPr>
          <a:xfrm>
            <a:off x="8826698" y="2836426"/>
            <a:ext cx="1040011" cy="245269"/>
          </a:xfrm>
          <a:prstGeom prst="rect">
            <a:avLst/>
          </a:prstGeom>
          <a:noFill/>
          <a:ln/>
        </p:spPr>
        <p:txBody>
          <a:bodyPr wrap="none" lIns="0" tIns="0" rIns="0" bIns="0" rtlCol="0" anchor="t"/>
          <a:lstStyle/>
          <a:p>
            <a:pPr marL="0" indent="0" algn="l">
              <a:lnSpc>
                <a:spcPts val="1900"/>
              </a:lnSpc>
              <a:buNone/>
            </a:pPr>
            <a:r>
              <a:rPr lang="en-US" sz="1200" dirty="0">
                <a:solidFill>
                  <a:srgbClr val="384653"/>
                </a:solidFill>
                <a:latin typeface="Montserrat" pitchFamily="34" charset="0"/>
                <a:ea typeface="Montserrat" pitchFamily="34" charset="-122"/>
                <a:cs typeface="Montserrat" pitchFamily="34" charset="-120"/>
              </a:rPr>
              <a:t>8</a:t>
            </a:r>
            <a:endParaRPr lang="en-US" sz="1200" dirty="0"/>
          </a:p>
        </p:txBody>
      </p:sp>
      <p:sp>
        <p:nvSpPr>
          <p:cNvPr id="17" name="Text 15"/>
          <p:cNvSpPr/>
          <p:nvPr/>
        </p:nvSpPr>
        <p:spPr>
          <a:xfrm>
            <a:off x="10180796" y="2836426"/>
            <a:ext cx="1717119" cy="245269"/>
          </a:xfrm>
          <a:prstGeom prst="rect">
            <a:avLst/>
          </a:prstGeom>
          <a:noFill/>
          <a:ln/>
        </p:spPr>
        <p:txBody>
          <a:bodyPr wrap="none" lIns="0" tIns="0" rIns="0" bIns="0" rtlCol="0" anchor="t"/>
          <a:lstStyle/>
          <a:p>
            <a:pPr marL="0" indent="0" algn="l">
              <a:lnSpc>
                <a:spcPts val="1900"/>
              </a:lnSpc>
              <a:buNone/>
            </a:pPr>
            <a:r>
              <a:rPr lang="en-US" sz="1200" dirty="0">
                <a:solidFill>
                  <a:srgbClr val="384653"/>
                </a:solidFill>
                <a:latin typeface="Montserrat" pitchFamily="34" charset="0"/>
                <a:ea typeface="Montserrat" pitchFamily="34" charset="-122"/>
                <a:cs typeface="Montserrat" pitchFamily="34" charset="-120"/>
              </a:rPr>
              <a:t>11/05/2025</a:t>
            </a:r>
            <a:endParaRPr lang="en-US" sz="1200" dirty="0"/>
          </a:p>
        </p:txBody>
      </p:sp>
      <p:sp>
        <p:nvSpPr>
          <p:cNvPr id="18" name="Text 16"/>
          <p:cNvSpPr/>
          <p:nvPr/>
        </p:nvSpPr>
        <p:spPr>
          <a:xfrm>
            <a:off x="12212002" y="2836426"/>
            <a:ext cx="1720929" cy="245269"/>
          </a:xfrm>
          <a:prstGeom prst="rect">
            <a:avLst/>
          </a:prstGeom>
          <a:noFill/>
          <a:ln/>
        </p:spPr>
        <p:txBody>
          <a:bodyPr wrap="none" lIns="0" tIns="0" rIns="0" bIns="0" rtlCol="0" anchor="t"/>
          <a:lstStyle/>
          <a:p>
            <a:pPr marL="0" indent="0" algn="l">
              <a:lnSpc>
                <a:spcPts val="1900"/>
              </a:lnSpc>
              <a:buNone/>
            </a:pPr>
            <a:r>
              <a:rPr lang="en-US" sz="1200" dirty="0">
                <a:solidFill>
                  <a:srgbClr val="384653"/>
                </a:solidFill>
                <a:latin typeface="Montserrat" pitchFamily="34" charset="0"/>
                <a:ea typeface="Montserrat" pitchFamily="34" charset="-122"/>
                <a:cs typeface="Montserrat" pitchFamily="34" charset="-120"/>
              </a:rPr>
              <a:t>14/05/2025</a:t>
            </a:r>
            <a:endParaRPr lang="en-US" sz="1200" dirty="0"/>
          </a:p>
        </p:txBody>
      </p:sp>
      <p:sp>
        <p:nvSpPr>
          <p:cNvPr id="19" name="Shape 17"/>
          <p:cNvSpPr/>
          <p:nvPr/>
        </p:nvSpPr>
        <p:spPr>
          <a:xfrm>
            <a:off x="544235" y="3426500"/>
            <a:ext cx="13541931" cy="689610"/>
          </a:xfrm>
          <a:prstGeom prst="rect">
            <a:avLst/>
          </a:prstGeom>
          <a:solidFill>
            <a:srgbClr val="FFFFFF">
              <a:alpha val="4000"/>
            </a:srgbClr>
          </a:solidFill>
          <a:ln/>
        </p:spPr>
        <p:txBody>
          <a:bodyPr/>
          <a:lstStyle/>
          <a:p>
            <a:endParaRPr lang="vi-VN"/>
          </a:p>
        </p:txBody>
      </p:sp>
      <p:sp>
        <p:nvSpPr>
          <p:cNvPr id="20" name="Text 18"/>
          <p:cNvSpPr/>
          <p:nvPr/>
        </p:nvSpPr>
        <p:spPr>
          <a:xfrm>
            <a:off x="697944" y="3526036"/>
            <a:ext cx="366712" cy="245269"/>
          </a:xfrm>
          <a:prstGeom prst="rect">
            <a:avLst/>
          </a:prstGeom>
          <a:noFill/>
          <a:ln/>
        </p:spPr>
        <p:txBody>
          <a:bodyPr wrap="none" lIns="0" tIns="0" rIns="0" bIns="0" rtlCol="0" anchor="t"/>
          <a:lstStyle/>
          <a:p>
            <a:pPr marL="0" indent="0" algn="l">
              <a:lnSpc>
                <a:spcPts val="1900"/>
              </a:lnSpc>
              <a:buNone/>
            </a:pPr>
            <a:r>
              <a:rPr lang="en-US" sz="1200" dirty="0">
                <a:solidFill>
                  <a:srgbClr val="384653"/>
                </a:solidFill>
                <a:latin typeface="Montserrat" pitchFamily="34" charset="0"/>
                <a:ea typeface="Montserrat" pitchFamily="34" charset="-122"/>
                <a:cs typeface="Montserrat" pitchFamily="34" charset="-120"/>
              </a:rPr>
              <a:t>43</a:t>
            </a:r>
            <a:endParaRPr lang="en-US" sz="1200" dirty="0"/>
          </a:p>
        </p:txBody>
      </p:sp>
      <p:sp>
        <p:nvSpPr>
          <p:cNvPr id="21" name="Text 19"/>
          <p:cNvSpPr/>
          <p:nvPr/>
        </p:nvSpPr>
        <p:spPr>
          <a:xfrm>
            <a:off x="1378744" y="3526036"/>
            <a:ext cx="5102662" cy="245269"/>
          </a:xfrm>
          <a:prstGeom prst="rect">
            <a:avLst/>
          </a:prstGeom>
          <a:noFill/>
          <a:ln/>
        </p:spPr>
        <p:txBody>
          <a:bodyPr wrap="none" lIns="0" tIns="0" rIns="0" bIns="0" rtlCol="0" anchor="t"/>
          <a:lstStyle/>
          <a:p>
            <a:pPr marL="0" indent="0" algn="l">
              <a:lnSpc>
                <a:spcPts val="1900"/>
              </a:lnSpc>
              <a:buNone/>
            </a:pPr>
            <a:r>
              <a:rPr lang="en-US" sz="1200" dirty="0">
                <a:solidFill>
                  <a:srgbClr val="384653"/>
                </a:solidFill>
                <a:latin typeface="Montserrat" pitchFamily="34" charset="0"/>
                <a:ea typeface="Montserrat" pitchFamily="34" charset="-122"/>
                <a:cs typeface="Montserrat" pitchFamily="34" charset="-120"/>
              </a:rPr>
              <a:t>Thêm lịch sử chat với hỗ trợ hình ảnh</a:t>
            </a:r>
            <a:endParaRPr lang="en-US" sz="1200" dirty="0"/>
          </a:p>
        </p:txBody>
      </p:sp>
      <p:sp>
        <p:nvSpPr>
          <p:cNvPr id="22" name="Text 20"/>
          <p:cNvSpPr/>
          <p:nvPr/>
        </p:nvSpPr>
        <p:spPr>
          <a:xfrm>
            <a:off x="6795492" y="3526036"/>
            <a:ext cx="1717119" cy="490538"/>
          </a:xfrm>
          <a:prstGeom prst="rect">
            <a:avLst/>
          </a:prstGeom>
          <a:noFill/>
          <a:ln/>
        </p:spPr>
        <p:txBody>
          <a:bodyPr wrap="square" lIns="0" tIns="0" rIns="0" bIns="0" rtlCol="0" anchor="t"/>
          <a:lstStyle/>
          <a:p>
            <a:pPr marL="0" indent="0" algn="l">
              <a:lnSpc>
                <a:spcPts val="1900"/>
              </a:lnSpc>
              <a:buNone/>
            </a:pPr>
            <a:r>
              <a:rPr lang="en-US" sz="1200" dirty="0">
                <a:solidFill>
                  <a:srgbClr val="384653"/>
                </a:solidFill>
                <a:latin typeface="Montserrat" pitchFamily="34" charset="0"/>
                <a:ea typeface="Montserrat" pitchFamily="34" charset="-122"/>
                <a:cs typeface="Montserrat" pitchFamily="34" charset="-120"/>
              </a:rPr>
              <a:t>Nguyễn Huỳnh Phú Vinh</a:t>
            </a:r>
            <a:endParaRPr lang="en-US" sz="1200" dirty="0"/>
          </a:p>
        </p:txBody>
      </p:sp>
      <p:sp>
        <p:nvSpPr>
          <p:cNvPr id="23" name="Text 21"/>
          <p:cNvSpPr/>
          <p:nvPr/>
        </p:nvSpPr>
        <p:spPr>
          <a:xfrm>
            <a:off x="8826698" y="3526036"/>
            <a:ext cx="1040011" cy="245269"/>
          </a:xfrm>
          <a:prstGeom prst="rect">
            <a:avLst/>
          </a:prstGeom>
          <a:noFill/>
          <a:ln/>
        </p:spPr>
        <p:txBody>
          <a:bodyPr wrap="none" lIns="0" tIns="0" rIns="0" bIns="0" rtlCol="0" anchor="t"/>
          <a:lstStyle/>
          <a:p>
            <a:pPr marL="0" indent="0" algn="l">
              <a:lnSpc>
                <a:spcPts val="1900"/>
              </a:lnSpc>
              <a:buNone/>
            </a:pPr>
            <a:r>
              <a:rPr lang="en-US" sz="1200" dirty="0">
                <a:solidFill>
                  <a:srgbClr val="384653"/>
                </a:solidFill>
                <a:latin typeface="Montserrat" pitchFamily="34" charset="0"/>
                <a:ea typeface="Montserrat" pitchFamily="34" charset="-122"/>
                <a:cs typeface="Montserrat" pitchFamily="34" charset="-120"/>
              </a:rPr>
              <a:t>8</a:t>
            </a:r>
            <a:endParaRPr lang="en-US" sz="1200" dirty="0"/>
          </a:p>
        </p:txBody>
      </p:sp>
      <p:sp>
        <p:nvSpPr>
          <p:cNvPr id="24" name="Text 22"/>
          <p:cNvSpPr/>
          <p:nvPr/>
        </p:nvSpPr>
        <p:spPr>
          <a:xfrm>
            <a:off x="10180796" y="3526036"/>
            <a:ext cx="1717119" cy="245269"/>
          </a:xfrm>
          <a:prstGeom prst="rect">
            <a:avLst/>
          </a:prstGeom>
          <a:noFill/>
          <a:ln/>
        </p:spPr>
        <p:txBody>
          <a:bodyPr wrap="none" lIns="0" tIns="0" rIns="0" bIns="0" rtlCol="0" anchor="t"/>
          <a:lstStyle/>
          <a:p>
            <a:pPr marL="0" indent="0" algn="l">
              <a:lnSpc>
                <a:spcPts val="1900"/>
              </a:lnSpc>
              <a:buNone/>
            </a:pPr>
            <a:r>
              <a:rPr lang="en-US" sz="1200" dirty="0">
                <a:solidFill>
                  <a:srgbClr val="384653"/>
                </a:solidFill>
                <a:latin typeface="Montserrat" pitchFamily="34" charset="0"/>
                <a:ea typeface="Montserrat" pitchFamily="34" charset="-122"/>
                <a:cs typeface="Montserrat" pitchFamily="34" charset="-120"/>
              </a:rPr>
              <a:t>10/05/2025</a:t>
            </a:r>
            <a:endParaRPr lang="en-US" sz="1200" dirty="0"/>
          </a:p>
        </p:txBody>
      </p:sp>
      <p:sp>
        <p:nvSpPr>
          <p:cNvPr id="25" name="Text 23"/>
          <p:cNvSpPr/>
          <p:nvPr/>
        </p:nvSpPr>
        <p:spPr>
          <a:xfrm>
            <a:off x="12212002" y="3526036"/>
            <a:ext cx="1720929" cy="245269"/>
          </a:xfrm>
          <a:prstGeom prst="rect">
            <a:avLst/>
          </a:prstGeom>
          <a:noFill/>
          <a:ln/>
        </p:spPr>
        <p:txBody>
          <a:bodyPr wrap="none" lIns="0" tIns="0" rIns="0" bIns="0" rtlCol="0" anchor="t"/>
          <a:lstStyle/>
          <a:p>
            <a:pPr marL="0" indent="0" algn="l">
              <a:lnSpc>
                <a:spcPts val="1900"/>
              </a:lnSpc>
              <a:buNone/>
            </a:pPr>
            <a:r>
              <a:rPr lang="en-US" sz="1200" dirty="0">
                <a:solidFill>
                  <a:srgbClr val="384653"/>
                </a:solidFill>
                <a:latin typeface="Montserrat" pitchFamily="34" charset="0"/>
                <a:ea typeface="Montserrat" pitchFamily="34" charset="-122"/>
                <a:cs typeface="Montserrat" pitchFamily="34" charset="-120"/>
              </a:rPr>
              <a:t>12/05/2025</a:t>
            </a:r>
            <a:endParaRPr lang="en-US" sz="1200" dirty="0"/>
          </a:p>
        </p:txBody>
      </p:sp>
      <p:sp>
        <p:nvSpPr>
          <p:cNvPr id="26" name="Shape 24"/>
          <p:cNvSpPr/>
          <p:nvPr/>
        </p:nvSpPr>
        <p:spPr>
          <a:xfrm>
            <a:off x="544235" y="4116110"/>
            <a:ext cx="13541931" cy="689610"/>
          </a:xfrm>
          <a:prstGeom prst="rect">
            <a:avLst/>
          </a:prstGeom>
          <a:solidFill>
            <a:srgbClr val="000000">
              <a:alpha val="4000"/>
            </a:srgbClr>
          </a:solidFill>
          <a:ln/>
        </p:spPr>
        <p:txBody>
          <a:bodyPr/>
          <a:lstStyle/>
          <a:p>
            <a:endParaRPr lang="vi-VN"/>
          </a:p>
        </p:txBody>
      </p:sp>
      <p:sp>
        <p:nvSpPr>
          <p:cNvPr id="27" name="Text 25"/>
          <p:cNvSpPr/>
          <p:nvPr/>
        </p:nvSpPr>
        <p:spPr>
          <a:xfrm>
            <a:off x="697944" y="4215646"/>
            <a:ext cx="366712" cy="245269"/>
          </a:xfrm>
          <a:prstGeom prst="rect">
            <a:avLst/>
          </a:prstGeom>
          <a:noFill/>
          <a:ln/>
        </p:spPr>
        <p:txBody>
          <a:bodyPr wrap="none" lIns="0" tIns="0" rIns="0" bIns="0" rtlCol="0" anchor="t"/>
          <a:lstStyle/>
          <a:p>
            <a:pPr marL="0" indent="0" algn="l">
              <a:lnSpc>
                <a:spcPts val="1900"/>
              </a:lnSpc>
              <a:buNone/>
            </a:pPr>
            <a:r>
              <a:rPr lang="en-US" sz="1200" dirty="0">
                <a:solidFill>
                  <a:srgbClr val="384653"/>
                </a:solidFill>
                <a:latin typeface="Montserrat" pitchFamily="34" charset="0"/>
                <a:ea typeface="Montserrat" pitchFamily="34" charset="-122"/>
                <a:cs typeface="Montserrat" pitchFamily="34" charset="-120"/>
              </a:rPr>
              <a:t>44</a:t>
            </a:r>
            <a:endParaRPr lang="en-US" sz="1200" dirty="0"/>
          </a:p>
        </p:txBody>
      </p:sp>
      <p:sp>
        <p:nvSpPr>
          <p:cNvPr id="28" name="Text 26"/>
          <p:cNvSpPr/>
          <p:nvPr/>
        </p:nvSpPr>
        <p:spPr>
          <a:xfrm>
            <a:off x="1378744" y="4215646"/>
            <a:ext cx="5102662" cy="245269"/>
          </a:xfrm>
          <a:prstGeom prst="rect">
            <a:avLst/>
          </a:prstGeom>
          <a:noFill/>
          <a:ln/>
        </p:spPr>
        <p:txBody>
          <a:bodyPr wrap="none" lIns="0" tIns="0" rIns="0" bIns="0" rtlCol="0" anchor="t"/>
          <a:lstStyle/>
          <a:p>
            <a:pPr marL="0" indent="0" algn="l">
              <a:lnSpc>
                <a:spcPts val="1900"/>
              </a:lnSpc>
              <a:buNone/>
            </a:pPr>
            <a:r>
              <a:rPr lang="en-US" sz="1200" dirty="0">
                <a:solidFill>
                  <a:srgbClr val="384653"/>
                </a:solidFill>
                <a:latin typeface="Montserrat" pitchFamily="34" charset="0"/>
                <a:ea typeface="Montserrat" pitchFamily="34" charset="-122"/>
                <a:cs typeface="Montserrat" pitchFamily="34" charset="-120"/>
              </a:rPr>
              <a:t>Triển khai trợ lý chat AI cho phát triển truyện</a:t>
            </a:r>
            <a:endParaRPr lang="en-US" sz="1200" dirty="0"/>
          </a:p>
        </p:txBody>
      </p:sp>
      <p:sp>
        <p:nvSpPr>
          <p:cNvPr id="29" name="Text 27"/>
          <p:cNvSpPr/>
          <p:nvPr/>
        </p:nvSpPr>
        <p:spPr>
          <a:xfrm>
            <a:off x="6795492" y="4215646"/>
            <a:ext cx="1717119" cy="490538"/>
          </a:xfrm>
          <a:prstGeom prst="rect">
            <a:avLst/>
          </a:prstGeom>
          <a:noFill/>
          <a:ln/>
        </p:spPr>
        <p:txBody>
          <a:bodyPr wrap="square" lIns="0" tIns="0" rIns="0" bIns="0" rtlCol="0" anchor="t"/>
          <a:lstStyle/>
          <a:p>
            <a:pPr marL="0" indent="0" algn="l">
              <a:lnSpc>
                <a:spcPts val="1900"/>
              </a:lnSpc>
              <a:buNone/>
            </a:pPr>
            <a:r>
              <a:rPr lang="en-US" sz="1200" dirty="0">
                <a:solidFill>
                  <a:srgbClr val="384653"/>
                </a:solidFill>
                <a:latin typeface="Montserrat" pitchFamily="34" charset="0"/>
                <a:ea typeface="Montserrat" pitchFamily="34" charset="-122"/>
                <a:cs typeface="Montserrat" pitchFamily="34" charset="-120"/>
              </a:rPr>
              <a:t>Nguyễn Huỳnh Phú Vinh</a:t>
            </a:r>
            <a:endParaRPr lang="en-US" sz="1200" dirty="0"/>
          </a:p>
        </p:txBody>
      </p:sp>
      <p:sp>
        <p:nvSpPr>
          <p:cNvPr id="30" name="Text 28"/>
          <p:cNvSpPr/>
          <p:nvPr/>
        </p:nvSpPr>
        <p:spPr>
          <a:xfrm>
            <a:off x="8826698" y="4215646"/>
            <a:ext cx="1040011" cy="245269"/>
          </a:xfrm>
          <a:prstGeom prst="rect">
            <a:avLst/>
          </a:prstGeom>
          <a:noFill/>
          <a:ln/>
        </p:spPr>
        <p:txBody>
          <a:bodyPr wrap="none" lIns="0" tIns="0" rIns="0" bIns="0" rtlCol="0" anchor="t"/>
          <a:lstStyle/>
          <a:p>
            <a:pPr marL="0" indent="0" algn="l">
              <a:lnSpc>
                <a:spcPts val="1900"/>
              </a:lnSpc>
              <a:buNone/>
            </a:pPr>
            <a:r>
              <a:rPr lang="en-US" sz="1200" dirty="0">
                <a:solidFill>
                  <a:srgbClr val="384653"/>
                </a:solidFill>
                <a:latin typeface="Montserrat" pitchFamily="34" charset="0"/>
                <a:ea typeface="Montserrat" pitchFamily="34" charset="-122"/>
                <a:cs typeface="Montserrat" pitchFamily="34" charset="-120"/>
              </a:rPr>
              <a:t>8</a:t>
            </a:r>
            <a:endParaRPr lang="en-US" sz="1200" dirty="0"/>
          </a:p>
        </p:txBody>
      </p:sp>
      <p:sp>
        <p:nvSpPr>
          <p:cNvPr id="31" name="Text 29"/>
          <p:cNvSpPr/>
          <p:nvPr/>
        </p:nvSpPr>
        <p:spPr>
          <a:xfrm>
            <a:off x="10180796" y="4215646"/>
            <a:ext cx="1717119" cy="245269"/>
          </a:xfrm>
          <a:prstGeom prst="rect">
            <a:avLst/>
          </a:prstGeom>
          <a:noFill/>
          <a:ln/>
        </p:spPr>
        <p:txBody>
          <a:bodyPr wrap="none" lIns="0" tIns="0" rIns="0" bIns="0" rtlCol="0" anchor="t"/>
          <a:lstStyle/>
          <a:p>
            <a:pPr marL="0" indent="0" algn="l">
              <a:lnSpc>
                <a:spcPts val="1900"/>
              </a:lnSpc>
              <a:buNone/>
            </a:pPr>
            <a:r>
              <a:rPr lang="en-US" sz="1200" dirty="0">
                <a:solidFill>
                  <a:srgbClr val="384653"/>
                </a:solidFill>
                <a:latin typeface="Montserrat" pitchFamily="34" charset="0"/>
                <a:ea typeface="Montserrat" pitchFamily="34" charset="-122"/>
                <a:cs typeface="Montserrat" pitchFamily="34" charset="-120"/>
              </a:rPr>
              <a:t>07/05/2025</a:t>
            </a:r>
            <a:endParaRPr lang="en-US" sz="1200" dirty="0"/>
          </a:p>
        </p:txBody>
      </p:sp>
      <p:sp>
        <p:nvSpPr>
          <p:cNvPr id="32" name="Text 30"/>
          <p:cNvSpPr/>
          <p:nvPr/>
        </p:nvSpPr>
        <p:spPr>
          <a:xfrm>
            <a:off x="12212002" y="4215646"/>
            <a:ext cx="1720929" cy="245269"/>
          </a:xfrm>
          <a:prstGeom prst="rect">
            <a:avLst/>
          </a:prstGeom>
          <a:noFill/>
          <a:ln/>
        </p:spPr>
        <p:txBody>
          <a:bodyPr wrap="none" lIns="0" tIns="0" rIns="0" bIns="0" rtlCol="0" anchor="t"/>
          <a:lstStyle/>
          <a:p>
            <a:pPr marL="0" indent="0" algn="l">
              <a:lnSpc>
                <a:spcPts val="1900"/>
              </a:lnSpc>
              <a:buNone/>
            </a:pPr>
            <a:r>
              <a:rPr lang="en-US" sz="1200" dirty="0">
                <a:solidFill>
                  <a:srgbClr val="384653"/>
                </a:solidFill>
                <a:latin typeface="Montserrat" pitchFamily="34" charset="0"/>
                <a:ea typeface="Montserrat" pitchFamily="34" charset="-122"/>
                <a:cs typeface="Montserrat" pitchFamily="34" charset="-120"/>
              </a:rPr>
              <a:t>08/05/2025</a:t>
            </a:r>
            <a:endParaRPr lang="en-US" sz="1200" dirty="0"/>
          </a:p>
        </p:txBody>
      </p:sp>
      <p:sp>
        <p:nvSpPr>
          <p:cNvPr id="33" name="Shape 31"/>
          <p:cNvSpPr/>
          <p:nvPr/>
        </p:nvSpPr>
        <p:spPr>
          <a:xfrm>
            <a:off x="544235" y="4805720"/>
            <a:ext cx="13541931" cy="689610"/>
          </a:xfrm>
          <a:prstGeom prst="rect">
            <a:avLst/>
          </a:prstGeom>
          <a:solidFill>
            <a:srgbClr val="FFFFFF">
              <a:alpha val="4000"/>
            </a:srgbClr>
          </a:solidFill>
          <a:ln/>
        </p:spPr>
        <p:txBody>
          <a:bodyPr/>
          <a:lstStyle/>
          <a:p>
            <a:endParaRPr lang="vi-VN"/>
          </a:p>
        </p:txBody>
      </p:sp>
      <p:sp>
        <p:nvSpPr>
          <p:cNvPr id="34" name="Text 32"/>
          <p:cNvSpPr/>
          <p:nvPr/>
        </p:nvSpPr>
        <p:spPr>
          <a:xfrm>
            <a:off x="697944" y="4905256"/>
            <a:ext cx="366712" cy="245269"/>
          </a:xfrm>
          <a:prstGeom prst="rect">
            <a:avLst/>
          </a:prstGeom>
          <a:noFill/>
          <a:ln/>
        </p:spPr>
        <p:txBody>
          <a:bodyPr wrap="none" lIns="0" tIns="0" rIns="0" bIns="0" rtlCol="0" anchor="t"/>
          <a:lstStyle/>
          <a:p>
            <a:pPr marL="0" indent="0" algn="l">
              <a:lnSpc>
                <a:spcPts val="1900"/>
              </a:lnSpc>
              <a:buNone/>
            </a:pPr>
            <a:r>
              <a:rPr lang="en-US" sz="1200" dirty="0">
                <a:solidFill>
                  <a:srgbClr val="384653"/>
                </a:solidFill>
                <a:latin typeface="Montserrat" pitchFamily="34" charset="0"/>
                <a:ea typeface="Montserrat" pitchFamily="34" charset="-122"/>
                <a:cs typeface="Montserrat" pitchFamily="34" charset="-120"/>
              </a:rPr>
              <a:t>45</a:t>
            </a:r>
            <a:endParaRPr lang="en-US" sz="1200" dirty="0"/>
          </a:p>
        </p:txBody>
      </p:sp>
      <p:sp>
        <p:nvSpPr>
          <p:cNvPr id="35" name="Text 33"/>
          <p:cNvSpPr/>
          <p:nvPr/>
        </p:nvSpPr>
        <p:spPr>
          <a:xfrm>
            <a:off x="1378744" y="4905256"/>
            <a:ext cx="5102662" cy="245269"/>
          </a:xfrm>
          <a:prstGeom prst="rect">
            <a:avLst/>
          </a:prstGeom>
          <a:noFill/>
          <a:ln/>
        </p:spPr>
        <p:txBody>
          <a:bodyPr wrap="none" lIns="0" tIns="0" rIns="0" bIns="0" rtlCol="0" anchor="t"/>
          <a:lstStyle/>
          <a:p>
            <a:pPr marL="0" indent="0" algn="l">
              <a:lnSpc>
                <a:spcPts val="1900"/>
              </a:lnSpc>
              <a:buNone/>
            </a:pPr>
            <a:r>
              <a:rPr lang="en-US" sz="1200" dirty="0">
                <a:solidFill>
                  <a:srgbClr val="384653"/>
                </a:solidFill>
                <a:latin typeface="Montserrat" pitchFamily="34" charset="0"/>
                <a:ea typeface="Montserrat" pitchFamily="34" charset="-122"/>
                <a:cs typeface="Montserrat" pitchFamily="34" charset="-120"/>
              </a:rPr>
              <a:t>Thêm hỗ trợ tạo chương và outline</a:t>
            </a:r>
            <a:endParaRPr lang="en-US" sz="1200" dirty="0"/>
          </a:p>
        </p:txBody>
      </p:sp>
      <p:sp>
        <p:nvSpPr>
          <p:cNvPr id="36" name="Text 34"/>
          <p:cNvSpPr/>
          <p:nvPr/>
        </p:nvSpPr>
        <p:spPr>
          <a:xfrm>
            <a:off x="6795492" y="4905256"/>
            <a:ext cx="1717119" cy="490538"/>
          </a:xfrm>
          <a:prstGeom prst="rect">
            <a:avLst/>
          </a:prstGeom>
          <a:noFill/>
          <a:ln/>
        </p:spPr>
        <p:txBody>
          <a:bodyPr wrap="square" lIns="0" tIns="0" rIns="0" bIns="0" rtlCol="0" anchor="t"/>
          <a:lstStyle/>
          <a:p>
            <a:pPr marL="0" indent="0" algn="l">
              <a:lnSpc>
                <a:spcPts val="1900"/>
              </a:lnSpc>
              <a:buNone/>
            </a:pPr>
            <a:r>
              <a:rPr lang="en-US" sz="1200" dirty="0">
                <a:solidFill>
                  <a:srgbClr val="384653"/>
                </a:solidFill>
                <a:latin typeface="Montserrat" pitchFamily="34" charset="0"/>
                <a:ea typeface="Montserrat" pitchFamily="34" charset="-122"/>
                <a:cs typeface="Montserrat" pitchFamily="34" charset="-120"/>
              </a:rPr>
              <a:t>Nguyễn Huỳnh Phú Vinh</a:t>
            </a:r>
            <a:endParaRPr lang="en-US" sz="1200" dirty="0"/>
          </a:p>
        </p:txBody>
      </p:sp>
      <p:sp>
        <p:nvSpPr>
          <p:cNvPr id="37" name="Text 35"/>
          <p:cNvSpPr/>
          <p:nvPr/>
        </p:nvSpPr>
        <p:spPr>
          <a:xfrm>
            <a:off x="8826698" y="4905256"/>
            <a:ext cx="1040011" cy="245269"/>
          </a:xfrm>
          <a:prstGeom prst="rect">
            <a:avLst/>
          </a:prstGeom>
          <a:noFill/>
          <a:ln/>
        </p:spPr>
        <p:txBody>
          <a:bodyPr wrap="none" lIns="0" tIns="0" rIns="0" bIns="0" rtlCol="0" anchor="t"/>
          <a:lstStyle/>
          <a:p>
            <a:pPr marL="0" indent="0" algn="l">
              <a:lnSpc>
                <a:spcPts val="1900"/>
              </a:lnSpc>
              <a:buNone/>
            </a:pPr>
            <a:r>
              <a:rPr lang="en-US" sz="1200" dirty="0">
                <a:solidFill>
                  <a:srgbClr val="384653"/>
                </a:solidFill>
                <a:latin typeface="Montserrat" pitchFamily="34" charset="0"/>
                <a:ea typeface="Montserrat" pitchFamily="34" charset="-122"/>
                <a:cs typeface="Montserrat" pitchFamily="34" charset="-120"/>
              </a:rPr>
              <a:t>8</a:t>
            </a:r>
            <a:endParaRPr lang="en-US" sz="1200" dirty="0"/>
          </a:p>
        </p:txBody>
      </p:sp>
      <p:sp>
        <p:nvSpPr>
          <p:cNvPr id="38" name="Text 36"/>
          <p:cNvSpPr/>
          <p:nvPr/>
        </p:nvSpPr>
        <p:spPr>
          <a:xfrm>
            <a:off x="10180796" y="4905256"/>
            <a:ext cx="1717119" cy="245269"/>
          </a:xfrm>
          <a:prstGeom prst="rect">
            <a:avLst/>
          </a:prstGeom>
          <a:noFill/>
          <a:ln/>
        </p:spPr>
        <p:txBody>
          <a:bodyPr wrap="none" lIns="0" tIns="0" rIns="0" bIns="0" rtlCol="0" anchor="t"/>
          <a:lstStyle/>
          <a:p>
            <a:pPr marL="0" indent="0" algn="l">
              <a:lnSpc>
                <a:spcPts val="1900"/>
              </a:lnSpc>
              <a:buNone/>
            </a:pPr>
            <a:r>
              <a:rPr lang="en-US" sz="1200" dirty="0">
                <a:solidFill>
                  <a:srgbClr val="384653"/>
                </a:solidFill>
                <a:latin typeface="Montserrat" pitchFamily="34" charset="0"/>
                <a:ea typeface="Montserrat" pitchFamily="34" charset="-122"/>
                <a:cs typeface="Montserrat" pitchFamily="34" charset="-120"/>
              </a:rPr>
              <a:t>15/05/2025</a:t>
            </a:r>
            <a:endParaRPr lang="en-US" sz="1200" dirty="0"/>
          </a:p>
        </p:txBody>
      </p:sp>
      <p:sp>
        <p:nvSpPr>
          <p:cNvPr id="39" name="Text 37"/>
          <p:cNvSpPr/>
          <p:nvPr/>
        </p:nvSpPr>
        <p:spPr>
          <a:xfrm>
            <a:off x="12212002" y="4905256"/>
            <a:ext cx="1720929" cy="245269"/>
          </a:xfrm>
          <a:prstGeom prst="rect">
            <a:avLst/>
          </a:prstGeom>
          <a:noFill/>
          <a:ln/>
        </p:spPr>
        <p:txBody>
          <a:bodyPr wrap="none" lIns="0" tIns="0" rIns="0" bIns="0" rtlCol="0" anchor="t"/>
          <a:lstStyle/>
          <a:p>
            <a:pPr marL="0" indent="0" algn="l">
              <a:lnSpc>
                <a:spcPts val="1900"/>
              </a:lnSpc>
              <a:buNone/>
            </a:pPr>
            <a:r>
              <a:rPr lang="en-US" sz="1200" dirty="0">
                <a:solidFill>
                  <a:srgbClr val="384653"/>
                </a:solidFill>
                <a:latin typeface="Montserrat" pitchFamily="34" charset="0"/>
                <a:ea typeface="Montserrat" pitchFamily="34" charset="-122"/>
                <a:cs typeface="Montserrat" pitchFamily="34" charset="-120"/>
              </a:rPr>
              <a:t>17/05/2025</a:t>
            </a:r>
            <a:endParaRPr lang="en-US" sz="1200" dirty="0"/>
          </a:p>
        </p:txBody>
      </p:sp>
      <p:sp>
        <p:nvSpPr>
          <p:cNvPr id="40" name="Shape 38"/>
          <p:cNvSpPr/>
          <p:nvPr/>
        </p:nvSpPr>
        <p:spPr>
          <a:xfrm>
            <a:off x="544235" y="5495330"/>
            <a:ext cx="13541931" cy="689610"/>
          </a:xfrm>
          <a:prstGeom prst="rect">
            <a:avLst/>
          </a:prstGeom>
          <a:solidFill>
            <a:srgbClr val="000000">
              <a:alpha val="4000"/>
            </a:srgbClr>
          </a:solidFill>
          <a:ln/>
        </p:spPr>
        <p:txBody>
          <a:bodyPr/>
          <a:lstStyle/>
          <a:p>
            <a:endParaRPr lang="vi-VN"/>
          </a:p>
        </p:txBody>
      </p:sp>
      <p:sp>
        <p:nvSpPr>
          <p:cNvPr id="41" name="Text 39"/>
          <p:cNvSpPr/>
          <p:nvPr/>
        </p:nvSpPr>
        <p:spPr>
          <a:xfrm>
            <a:off x="697944" y="5594866"/>
            <a:ext cx="366712" cy="245269"/>
          </a:xfrm>
          <a:prstGeom prst="rect">
            <a:avLst/>
          </a:prstGeom>
          <a:noFill/>
          <a:ln/>
        </p:spPr>
        <p:txBody>
          <a:bodyPr wrap="none" lIns="0" tIns="0" rIns="0" bIns="0" rtlCol="0" anchor="t"/>
          <a:lstStyle/>
          <a:p>
            <a:pPr marL="0" indent="0" algn="l">
              <a:lnSpc>
                <a:spcPts val="1900"/>
              </a:lnSpc>
              <a:buNone/>
            </a:pPr>
            <a:r>
              <a:rPr lang="en-US" sz="1200" dirty="0">
                <a:solidFill>
                  <a:srgbClr val="384653"/>
                </a:solidFill>
                <a:latin typeface="Montserrat" pitchFamily="34" charset="0"/>
                <a:ea typeface="Montserrat" pitchFamily="34" charset="-122"/>
                <a:cs typeface="Montserrat" pitchFamily="34" charset="-120"/>
              </a:rPr>
              <a:t>46</a:t>
            </a:r>
            <a:endParaRPr lang="en-US" sz="1200" dirty="0"/>
          </a:p>
        </p:txBody>
      </p:sp>
      <p:sp>
        <p:nvSpPr>
          <p:cNvPr id="42" name="Text 40"/>
          <p:cNvSpPr/>
          <p:nvPr/>
        </p:nvSpPr>
        <p:spPr>
          <a:xfrm>
            <a:off x="1378744" y="5594866"/>
            <a:ext cx="5102662" cy="245269"/>
          </a:xfrm>
          <a:prstGeom prst="rect">
            <a:avLst/>
          </a:prstGeom>
          <a:noFill/>
          <a:ln/>
        </p:spPr>
        <p:txBody>
          <a:bodyPr wrap="none" lIns="0" tIns="0" rIns="0" bIns="0" rtlCol="0" anchor="t"/>
          <a:lstStyle/>
          <a:p>
            <a:pPr marL="0" indent="0" algn="l">
              <a:lnSpc>
                <a:spcPts val="1900"/>
              </a:lnSpc>
              <a:buNone/>
            </a:pPr>
            <a:r>
              <a:rPr lang="en-US" sz="1200" dirty="0">
                <a:solidFill>
                  <a:srgbClr val="384653"/>
                </a:solidFill>
                <a:latin typeface="Montserrat" pitchFamily="34" charset="0"/>
                <a:ea typeface="Montserrat" pitchFamily="34" charset="-122"/>
                <a:cs typeface="Montserrat" pitchFamily="34" charset="-120"/>
              </a:rPr>
              <a:t>Cải thiện cấu trúc dữ liệu truyện</a:t>
            </a:r>
            <a:endParaRPr lang="en-US" sz="1200" dirty="0"/>
          </a:p>
        </p:txBody>
      </p:sp>
      <p:sp>
        <p:nvSpPr>
          <p:cNvPr id="43" name="Text 41"/>
          <p:cNvSpPr/>
          <p:nvPr/>
        </p:nvSpPr>
        <p:spPr>
          <a:xfrm>
            <a:off x="6795492" y="5594866"/>
            <a:ext cx="1717119" cy="490538"/>
          </a:xfrm>
          <a:prstGeom prst="rect">
            <a:avLst/>
          </a:prstGeom>
          <a:noFill/>
          <a:ln/>
        </p:spPr>
        <p:txBody>
          <a:bodyPr wrap="square" lIns="0" tIns="0" rIns="0" bIns="0" rtlCol="0" anchor="t"/>
          <a:lstStyle/>
          <a:p>
            <a:pPr marL="0" indent="0" algn="l">
              <a:lnSpc>
                <a:spcPts val="1900"/>
              </a:lnSpc>
              <a:buNone/>
            </a:pPr>
            <a:r>
              <a:rPr lang="en-US" sz="1200" dirty="0">
                <a:solidFill>
                  <a:srgbClr val="384653"/>
                </a:solidFill>
                <a:latin typeface="Montserrat" pitchFamily="34" charset="0"/>
                <a:ea typeface="Montserrat" pitchFamily="34" charset="-122"/>
                <a:cs typeface="Montserrat" pitchFamily="34" charset="-120"/>
              </a:rPr>
              <a:t>Nguyễn Huỳnh Phú Vinh</a:t>
            </a:r>
            <a:endParaRPr lang="en-US" sz="1200" dirty="0"/>
          </a:p>
        </p:txBody>
      </p:sp>
      <p:sp>
        <p:nvSpPr>
          <p:cNvPr id="44" name="Text 42"/>
          <p:cNvSpPr/>
          <p:nvPr/>
        </p:nvSpPr>
        <p:spPr>
          <a:xfrm>
            <a:off x="8826698" y="5594866"/>
            <a:ext cx="1040011" cy="245269"/>
          </a:xfrm>
          <a:prstGeom prst="rect">
            <a:avLst/>
          </a:prstGeom>
          <a:noFill/>
          <a:ln/>
        </p:spPr>
        <p:txBody>
          <a:bodyPr wrap="none" lIns="0" tIns="0" rIns="0" bIns="0" rtlCol="0" anchor="t"/>
          <a:lstStyle/>
          <a:p>
            <a:pPr marL="0" indent="0" algn="l">
              <a:lnSpc>
                <a:spcPts val="1900"/>
              </a:lnSpc>
              <a:buNone/>
            </a:pPr>
            <a:r>
              <a:rPr lang="en-US" sz="1200" dirty="0">
                <a:solidFill>
                  <a:srgbClr val="384653"/>
                </a:solidFill>
                <a:latin typeface="Montserrat" pitchFamily="34" charset="0"/>
                <a:ea typeface="Montserrat" pitchFamily="34" charset="-122"/>
                <a:cs typeface="Montserrat" pitchFamily="34" charset="-120"/>
              </a:rPr>
              <a:t>5</a:t>
            </a:r>
            <a:endParaRPr lang="en-US" sz="1200" dirty="0"/>
          </a:p>
        </p:txBody>
      </p:sp>
      <p:sp>
        <p:nvSpPr>
          <p:cNvPr id="45" name="Text 43"/>
          <p:cNvSpPr/>
          <p:nvPr/>
        </p:nvSpPr>
        <p:spPr>
          <a:xfrm>
            <a:off x="10180796" y="5594866"/>
            <a:ext cx="1717119" cy="245269"/>
          </a:xfrm>
          <a:prstGeom prst="rect">
            <a:avLst/>
          </a:prstGeom>
          <a:noFill/>
          <a:ln/>
        </p:spPr>
        <p:txBody>
          <a:bodyPr wrap="none" lIns="0" tIns="0" rIns="0" bIns="0" rtlCol="0" anchor="t"/>
          <a:lstStyle/>
          <a:p>
            <a:pPr marL="0" indent="0" algn="l">
              <a:lnSpc>
                <a:spcPts val="1900"/>
              </a:lnSpc>
              <a:buNone/>
            </a:pPr>
            <a:r>
              <a:rPr lang="en-US" sz="1200" dirty="0">
                <a:solidFill>
                  <a:srgbClr val="384653"/>
                </a:solidFill>
                <a:latin typeface="Montserrat" pitchFamily="34" charset="0"/>
                <a:ea typeface="Montserrat" pitchFamily="34" charset="-122"/>
                <a:cs typeface="Montserrat" pitchFamily="34" charset="-120"/>
              </a:rPr>
              <a:t>15/05/2025</a:t>
            </a:r>
            <a:endParaRPr lang="en-US" sz="1200" dirty="0"/>
          </a:p>
        </p:txBody>
      </p:sp>
      <p:sp>
        <p:nvSpPr>
          <p:cNvPr id="46" name="Text 44"/>
          <p:cNvSpPr/>
          <p:nvPr/>
        </p:nvSpPr>
        <p:spPr>
          <a:xfrm>
            <a:off x="12212002" y="5594866"/>
            <a:ext cx="1720929" cy="245269"/>
          </a:xfrm>
          <a:prstGeom prst="rect">
            <a:avLst/>
          </a:prstGeom>
          <a:noFill/>
          <a:ln/>
        </p:spPr>
        <p:txBody>
          <a:bodyPr wrap="none" lIns="0" tIns="0" rIns="0" bIns="0" rtlCol="0" anchor="t"/>
          <a:lstStyle/>
          <a:p>
            <a:pPr marL="0" indent="0" algn="l">
              <a:lnSpc>
                <a:spcPts val="1900"/>
              </a:lnSpc>
              <a:buNone/>
            </a:pPr>
            <a:r>
              <a:rPr lang="en-US" sz="1200" dirty="0">
                <a:solidFill>
                  <a:srgbClr val="384653"/>
                </a:solidFill>
                <a:latin typeface="Montserrat" pitchFamily="34" charset="0"/>
                <a:ea typeface="Montserrat" pitchFamily="34" charset="-122"/>
                <a:cs typeface="Montserrat" pitchFamily="34" charset="-120"/>
              </a:rPr>
              <a:t>16/05/2025</a:t>
            </a:r>
            <a:endParaRPr lang="en-US" sz="1200" dirty="0"/>
          </a:p>
        </p:txBody>
      </p:sp>
      <p:sp>
        <p:nvSpPr>
          <p:cNvPr id="47" name="Shape 45"/>
          <p:cNvSpPr/>
          <p:nvPr/>
        </p:nvSpPr>
        <p:spPr>
          <a:xfrm>
            <a:off x="544235" y="6184940"/>
            <a:ext cx="13541931" cy="689610"/>
          </a:xfrm>
          <a:prstGeom prst="rect">
            <a:avLst/>
          </a:prstGeom>
          <a:solidFill>
            <a:srgbClr val="FFFFFF">
              <a:alpha val="4000"/>
            </a:srgbClr>
          </a:solidFill>
          <a:ln/>
        </p:spPr>
        <p:txBody>
          <a:bodyPr/>
          <a:lstStyle/>
          <a:p>
            <a:endParaRPr lang="vi-VN"/>
          </a:p>
        </p:txBody>
      </p:sp>
      <p:sp>
        <p:nvSpPr>
          <p:cNvPr id="48" name="Text 46"/>
          <p:cNvSpPr/>
          <p:nvPr/>
        </p:nvSpPr>
        <p:spPr>
          <a:xfrm>
            <a:off x="697944" y="6284476"/>
            <a:ext cx="366712" cy="245269"/>
          </a:xfrm>
          <a:prstGeom prst="rect">
            <a:avLst/>
          </a:prstGeom>
          <a:noFill/>
          <a:ln/>
        </p:spPr>
        <p:txBody>
          <a:bodyPr wrap="none" lIns="0" tIns="0" rIns="0" bIns="0" rtlCol="0" anchor="t"/>
          <a:lstStyle/>
          <a:p>
            <a:pPr marL="0" indent="0" algn="l">
              <a:lnSpc>
                <a:spcPts val="1900"/>
              </a:lnSpc>
              <a:buNone/>
            </a:pPr>
            <a:r>
              <a:rPr lang="en-US" sz="1200" dirty="0">
                <a:solidFill>
                  <a:srgbClr val="384653"/>
                </a:solidFill>
                <a:latin typeface="Montserrat" pitchFamily="34" charset="0"/>
                <a:ea typeface="Montserrat" pitchFamily="34" charset="-122"/>
                <a:cs typeface="Montserrat" pitchFamily="34" charset="-120"/>
              </a:rPr>
              <a:t>47</a:t>
            </a:r>
            <a:endParaRPr lang="en-US" sz="1200" dirty="0"/>
          </a:p>
        </p:txBody>
      </p:sp>
      <p:sp>
        <p:nvSpPr>
          <p:cNvPr id="49" name="Text 47"/>
          <p:cNvSpPr/>
          <p:nvPr/>
        </p:nvSpPr>
        <p:spPr>
          <a:xfrm>
            <a:off x="1378744" y="6284476"/>
            <a:ext cx="5102662" cy="245269"/>
          </a:xfrm>
          <a:prstGeom prst="rect">
            <a:avLst/>
          </a:prstGeom>
          <a:noFill/>
          <a:ln/>
        </p:spPr>
        <p:txBody>
          <a:bodyPr wrap="none" lIns="0" tIns="0" rIns="0" bIns="0" rtlCol="0" anchor="t"/>
          <a:lstStyle/>
          <a:p>
            <a:pPr marL="0" indent="0" algn="l">
              <a:lnSpc>
                <a:spcPts val="1900"/>
              </a:lnSpc>
              <a:buNone/>
            </a:pPr>
            <a:r>
              <a:rPr lang="en-US" sz="1200" dirty="0">
                <a:solidFill>
                  <a:srgbClr val="384653"/>
                </a:solidFill>
                <a:latin typeface="Montserrat" pitchFamily="34" charset="0"/>
                <a:ea typeface="Montserrat" pitchFamily="34" charset="-122"/>
                <a:cs typeface="Montserrat" pitchFamily="34" charset="-120"/>
              </a:rPr>
              <a:t>Thêm chức năng tạo nhân vật vào AI chat</a:t>
            </a:r>
            <a:endParaRPr lang="en-US" sz="1200" dirty="0"/>
          </a:p>
        </p:txBody>
      </p:sp>
      <p:sp>
        <p:nvSpPr>
          <p:cNvPr id="50" name="Text 48"/>
          <p:cNvSpPr/>
          <p:nvPr/>
        </p:nvSpPr>
        <p:spPr>
          <a:xfrm>
            <a:off x="6795492" y="6284476"/>
            <a:ext cx="1717119" cy="490538"/>
          </a:xfrm>
          <a:prstGeom prst="rect">
            <a:avLst/>
          </a:prstGeom>
          <a:noFill/>
          <a:ln/>
        </p:spPr>
        <p:txBody>
          <a:bodyPr wrap="square" lIns="0" tIns="0" rIns="0" bIns="0" rtlCol="0" anchor="t"/>
          <a:lstStyle/>
          <a:p>
            <a:pPr marL="0" indent="0" algn="l">
              <a:lnSpc>
                <a:spcPts val="1900"/>
              </a:lnSpc>
              <a:buNone/>
            </a:pPr>
            <a:r>
              <a:rPr lang="en-US" sz="1200" dirty="0">
                <a:solidFill>
                  <a:srgbClr val="384653"/>
                </a:solidFill>
                <a:latin typeface="Montserrat" pitchFamily="34" charset="0"/>
                <a:ea typeface="Montserrat" pitchFamily="34" charset="-122"/>
                <a:cs typeface="Montserrat" pitchFamily="34" charset="-120"/>
              </a:rPr>
              <a:t>Nguyễn Huỳnh Phú Vinh</a:t>
            </a:r>
            <a:endParaRPr lang="en-US" sz="1200" dirty="0"/>
          </a:p>
        </p:txBody>
      </p:sp>
      <p:sp>
        <p:nvSpPr>
          <p:cNvPr id="51" name="Text 49"/>
          <p:cNvSpPr/>
          <p:nvPr/>
        </p:nvSpPr>
        <p:spPr>
          <a:xfrm>
            <a:off x="8826698" y="6284476"/>
            <a:ext cx="1040011" cy="245269"/>
          </a:xfrm>
          <a:prstGeom prst="rect">
            <a:avLst/>
          </a:prstGeom>
          <a:noFill/>
          <a:ln/>
        </p:spPr>
        <p:txBody>
          <a:bodyPr wrap="none" lIns="0" tIns="0" rIns="0" bIns="0" rtlCol="0" anchor="t"/>
          <a:lstStyle/>
          <a:p>
            <a:pPr marL="0" indent="0" algn="l">
              <a:lnSpc>
                <a:spcPts val="1900"/>
              </a:lnSpc>
              <a:buNone/>
            </a:pPr>
            <a:r>
              <a:rPr lang="en-US" sz="1200" dirty="0">
                <a:solidFill>
                  <a:srgbClr val="384653"/>
                </a:solidFill>
                <a:latin typeface="Montserrat" pitchFamily="34" charset="0"/>
                <a:ea typeface="Montserrat" pitchFamily="34" charset="-122"/>
                <a:cs typeface="Montserrat" pitchFamily="34" charset="-120"/>
              </a:rPr>
              <a:t>8</a:t>
            </a:r>
            <a:endParaRPr lang="en-US" sz="1200" dirty="0"/>
          </a:p>
        </p:txBody>
      </p:sp>
      <p:sp>
        <p:nvSpPr>
          <p:cNvPr id="52" name="Text 50"/>
          <p:cNvSpPr/>
          <p:nvPr/>
        </p:nvSpPr>
        <p:spPr>
          <a:xfrm>
            <a:off x="10180796" y="6284476"/>
            <a:ext cx="1717119" cy="245269"/>
          </a:xfrm>
          <a:prstGeom prst="rect">
            <a:avLst/>
          </a:prstGeom>
          <a:noFill/>
          <a:ln/>
        </p:spPr>
        <p:txBody>
          <a:bodyPr wrap="none" lIns="0" tIns="0" rIns="0" bIns="0" rtlCol="0" anchor="t"/>
          <a:lstStyle/>
          <a:p>
            <a:pPr marL="0" indent="0" algn="l">
              <a:lnSpc>
                <a:spcPts val="1900"/>
              </a:lnSpc>
              <a:buNone/>
            </a:pPr>
            <a:r>
              <a:rPr lang="en-US" sz="1200" dirty="0">
                <a:solidFill>
                  <a:srgbClr val="384653"/>
                </a:solidFill>
                <a:latin typeface="Montserrat" pitchFamily="34" charset="0"/>
                <a:ea typeface="Montserrat" pitchFamily="34" charset="-122"/>
                <a:cs typeface="Montserrat" pitchFamily="34" charset="-120"/>
              </a:rPr>
              <a:t>15/05/2025</a:t>
            </a:r>
            <a:endParaRPr lang="en-US" sz="1200" dirty="0"/>
          </a:p>
        </p:txBody>
      </p:sp>
      <p:sp>
        <p:nvSpPr>
          <p:cNvPr id="53" name="Text 51"/>
          <p:cNvSpPr/>
          <p:nvPr/>
        </p:nvSpPr>
        <p:spPr>
          <a:xfrm>
            <a:off x="12212002" y="6284476"/>
            <a:ext cx="1720929" cy="245269"/>
          </a:xfrm>
          <a:prstGeom prst="rect">
            <a:avLst/>
          </a:prstGeom>
          <a:noFill/>
          <a:ln/>
        </p:spPr>
        <p:txBody>
          <a:bodyPr wrap="none" lIns="0" tIns="0" rIns="0" bIns="0" rtlCol="0" anchor="t"/>
          <a:lstStyle/>
          <a:p>
            <a:pPr marL="0" indent="0" algn="l">
              <a:lnSpc>
                <a:spcPts val="1900"/>
              </a:lnSpc>
              <a:buNone/>
            </a:pPr>
            <a:r>
              <a:rPr lang="en-US" sz="1200" dirty="0">
                <a:solidFill>
                  <a:srgbClr val="384653"/>
                </a:solidFill>
                <a:latin typeface="Montserrat" pitchFamily="34" charset="0"/>
                <a:ea typeface="Montserrat" pitchFamily="34" charset="-122"/>
                <a:cs typeface="Montserrat" pitchFamily="34" charset="-120"/>
              </a:rPr>
              <a:t>18/05/2025</a:t>
            </a:r>
            <a:endParaRPr lang="en-US" sz="1200" dirty="0"/>
          </a:p>
        </p:txBody>
      </p:sp>
      <p:sp>
        <p:nvSpPr>
          <p:cNvPr id="54" name="Shape 52"/>
          <p:cNvSpPr/>
          <p:nvPr/>
        </p:nvSpPr>
        <p:spPr>
          <a:xfrm>
            <a:off x="544235" y="6874550"/>
            <a:ext cx="13541931" cy="781526"/>
          </a:xfrm>
          <a:prstGeom prst="rect">
            <a:avLst/>
          </a:prstGeom>
          <a:solidFill>
            <a:srgbClr val="000000">
              <a:alpha val="4000"/>
            </a:srgbClr>
          </a:solidFill>
          <a:ln/>
        </p:spPr>
        <p:txBody>
          <a:bodyPr/>
          <a:lstStyle/>
          <a:p>
            <a:endParaRPr lang="vi-VN"/>
          </a:p>
        </p:txBody>
      </p:sp>
      <p:sp>
        <p:nvSpPr>
          <p:cNvPr id="55" name="Text 53"/>
          <p:cNvSpPr/>
          <p:nvPr/>
        </p:nvSpPr>
        <p:spPr>
          <a:xfrm>
            <a:off x="697944" y="6974086"/>
            <a:ext cx="366712" cy="245269"/>
          </a:xfrm>
          <a:prstGeom prst="rect">
            <a:avLst/>
          </a:prstGeom>
          <a:noFill/>
          <a:ln/>
        </p:spPr>
        <p:txBody>
          <a:bodyPr wrap="none" lIns="0" tIns="0" rIns="0" bIns="0" rtlCol="0" anchor="t"/>
          <a:lstStyle/>
          <a:p>
            <a:pPr marL="0" indent="0" algn="l">
              <a:lnSpc>
                <a:spcPts val="1900"/>
              </a:lnSpc>
              <a:buNone/>
            </a:pPr>
            <a:r>
              <a:rPr lang="en-US" sz="1200" dirty="0">
                <a:solidFill>
                  <a:srgbClr val="384653"/>
                </a:solidFill>
                <a:latin typeface="Montserrat" pitchFamily="34" charset="0"/>
                <a:ea typeface="Montserrat" pitchFamily="34" charset="-122"/>
                <a:cs typeface="Montserrat" pitchFamily="34" charset="-120"/>
              </a:rPr>
              <a:t>48</a:t>
            </a:r>
            <a:endParaRPr lang="en-US" sz="1200" dirty="0"/>
          </a:p>
        </p:txBody>
      </p:sp>
      <p:sp>
        <p:nvSpPr>
          <p:cNvPr id="56" name="Text 54"/>
          <p:cNvSpPr/>
          <p:nvPr/>
        </p:nvSpPr>
        <p:spPr>
          <a:xfrm>
            <a:off x="697944" y="7311271"/>
            <a:ext cx="366712" cy="245269"/>
          </a:xfrm>
          <a:prstGeom prst="rect">
            <a:avLst/>
          </a:prstGeom>
          <a:noFill/>
          <a:ln/>
        </p:spPr>
        <p:txBody>
          <a:bodyPr wrap="none" lIns="0" tIns="0" rIns="0" bIns="0" rtlCol="0" anchor="t"/>
          <a:lstStyle/>
          <a:p>
            <a:pPr marL="0" indent="0" algn="l">
              <a:lnSpc>
                <a:spcPts val="1900"/>
              </a:lnSpc>
              <a:buNone/>
            </a:pPr>
            <a:r>
              <a:rPr lang="en-US" sz="1200" dirty="0">
                <a:solidFill>
                  <a:srgbClr val="384653"/>
                </a:solidFill>
                <a:latin typeface="Montserrat" pitchFamily="34" charset="0"/>
                <a:ea typeface="Montserrat" pitchFamily="34" charset="-122"/>
                <a:cs typeface="Montserrat" pitchFamily="34" charset="-120"/>
              </a:rPr>
              <a:t>1</a:t>
            </a:r>
            <a:endParaRPr lang="en-US" sz="1200" dirty="0"/>
          </a:p>
        </p:txBody>
      </p:sp>
      <p:sp>
        <p:nvSpPr>
          <p:cNvPr id="57" name="Text 55"/>
          <p:cNvSpPr/>
          <p:nvPr/>
        </p:nvSpPr>
        <p:spPr>
          <a:xfrm>
            <a:off x="1378744" y="6974086"/>
            <a:ext cx="5102662" cy="245269"/>
          </a:xfrm>
          <a:prstGeom prst="rect">
            <a:avLst/>
          </a:prstGeom>
          <a:noFill/>
          <a:ln/>
        </p:spPr>
        <p:txBody>
          <a:bodyPr wrap="none" lIns="0" tIns="0" rIns="0" bIns="0" rtlCol="0" anchor="t"/>
          <a:lstStyle/>
          <a:p>
            <a:pPr marL="0" indent="0" algn="l">
              <a:lnSpc>
                <a:spcPts val="1900"/>
              </a:lnSpc>
              <a:buNone/>
            </a:pPr>
            <a:r>
              <a:rPr lang="en-US" sz="1200" dirty="0">
                <a:solidFill>
                  <a:srgbClr val="384653"/>
                </a:solidFill>
                <a:latin typeface="Montserrat" pitchFamily="34" charset="0"/>
                <a:ea typeface="Montserrat" pitchFamily="34" charset="-122"/>
                <a:cs typeface="Montserrat" pitchFamily="34" charset="-120"/>
              </a:rPr>
              <a:t>Thêm chức năng chỉnh sửa truyện</a:t>
            </a:r>
            <a:endParaRPr lang="en-US" sz="1200" dirty="0"/>
          </a:p>
        </p:txBody>
      </p:sp>
      <p:sp>
        <p:nvSpPr>
          <p:cNvPr id="58" name="Text 56"/>
          <p:cNvSpPr/>
          <p:nvPr/>
        </p:nvSpPr>
        <p:spPr>
          <a:xfrm>
            <a:off x="6795492" y="6974086"/>
            <a:ext cx="1717119" cy="245269"/>
          </a:xfrm>
          <a:prstGeom prst="rect">
            <a:avLst/>
          </a:prstGeom>
          <a:noFill/>
          <a:ln/>
        </p:spPr>
        <p:txBody>
          <a:bodyPr wrap="none" lIns="0" tIns="0" rIns="0" bIns="0" rtlCol="0" anchor="t"/>
          <a:lstStyle/>
          <a:p>
            <a:pPr marL="0" indent="0" algn="l">
              <a:lnSpc>
                <a:spcPts val="1900"/>
              </a:lnSpc>
              <a:buNone/>
            </a:pPr>
            <a:r>
              <a:rPr lang="en-US" sz="1200" dirty="0">
                <a:solidFill>
                  <a:srgbClr val="384653"/>
                </a:solidFill>
                <a:latin typeface="Montserrat" pitchFamily="34" charset="0"/>
                <a:ea typeface="Montserrat" pitchFamily="34" charset="-122"/>
                <a:cs typeface="Montserrat" pitchFamily="34" charset="-120"/>
              </a:rPr>
              <a:t>Huỳnh Phước Thọ</a:t>
            </a:r>
            <a:endParaRPr lang="en-US" sz="1200" dirty="0"/>
          </a:p>
        </p:txBody>
      </p:sp>
      <p:sp>
        <p:nvSpPr>
          <p:cNvPr id="59" name="Text 57"/>
          <p:cNvSpPr/>
          <p:nvPr/>
        </p:nvSpPr>
        <p:spPr>
          <a:xfrm>
            <a:off x="8826698" y="6974086"/>
            <a:ext cx="1040011" cy="245269"/>
          </a:xfrm>
          <a:prstGeom prst="rect">
            <a:avLst/>
          </a:prstGeom>
          <a:noFill/>
          <a:ln/>
        </p:spPr>
        <p:txBody>
          <a:bodyPr wrap="none" lIns="0" tIns="0" rIns="0" bIns="0" rtlCol="0" anchor="t"/>
          <a:lstStyle/>
          <a:p>
            <a:pPr marL="0" indent="0" algn="l">
              <a:lnSpc>
                <a:spcPts val="1900"/>
              </a:lnSpc>
              <a:buNone/>
            </a:pPr>
            <a:r>
              <a:rPr lang="en-US" sz="1200" dirty="0">
                <a:solidFill>
                  <a:srgbClr val="384653"/>
                </a:solidFill>
                <a:latin typeface="Montserrat" pitchFamily="34" charset="0"/>
                <a:ea typeface="Montserrat" pitchFamily="34" charset="-122"/>
                <a:cs typeface="Montserrat" pitchFamily="34" charset="-120"/>
              </a:rPr>
              <a:t>5</a:t>
            </a:r>
            <a:endParaRPr lang="en-US" sz="1200" dirty="0"/>
          </a:p>
        </p:txBody>
      </p:sp>
      <p:sp>
        <p:nvSpPr>
          <p:cNvPr id="60" name="Text 58"/>
          <p:cNvSpPr/>
          <p:nvPr/>
        </p:nvSpPr>
        <p:spPr>
          <a:xfrm>
            <a:off x="10180796" y="6974086"/>
            <a:ext cx="1717119" cy="245269"/>
          </a:xfrm>
          <a:prstGeom prst="rect">
            <a:avLst/>
          </a:prstGeom>
          <a:noFill/>
          <a:ln/>
        </p:spPr>
        <p:txBody>
          <a:bodyPr wrap="none" lIns="0" tIns="0" rIns="0" bIns="0" rtlCol="0" anchor="t"/>
          <a:lstStyle/>
          <a:p>
            <a:pPr marL="0" indent="0" algn="l">
              <a:lnSpc>
                <a:spcPts val="1900"/>
              </a:lnSpc>
              <a:buNone/>
            </a:pPr>
            <a:r>
              <a:rPr lang="en-US" sz="1200" dirty="0">
                <a:solidFill>
                  <a:srgbClr val="384653"/>
                </a:solidFill>
                <a:latin typeface="Montserrat" pitchFamily="34" charset="0"/>
                <a:ea typeface="Montserrat" pitchFamily="34" charset="-122"/>
                <a:cs typeface="Montserrat" pitchFamily="34" charset="-120"/>
              </a:rPr>
              <a:t>18/05/2025</a:t>
            </a:r>
            <a:endParaRPr lang="en-US" sz="1200" dirty="0"/>
          </a:p>
        </p:txBody>
      </p:sp>
      <p:sp>
        <p:nvSpPr>
          <p:cNvPr id="61" name="Text 59"/>
          <p:cNvSpPr/>
          <p:nvPr/>
        </p:nvSpPr>
        <p:spPr>
          <a:xfrm>
            <a:off x="12212002" y="6974086"/>
            <a:ext cx="1720929" cy="245269"/>
          </a:xfrm>
          <a:prstGeom prst="rect">
            <a:avLst/>
          </a:prstGeom>
          <a:noFill/>
          <a:ln/>
        </p:spPr>
        <p:txBody>
          <a:bodyPr wrap="none" lIns="0" tIns="0" rIns="0" bIns="0" rtlCol="0" anchor="t"/>
          <a:lstStyle/>
          <a:p>
            <a:pPr marL="0" indent="0" algn="l">
              <a:lnSpc>
                <a:spcPts val="1900"/>
              </a:lnSpc>
              <a:buNone/>
            </a:pPr>
            <a:r>
              <a:rPr lang="en-US" sz="1200" dirty="0">
                <a:solidFill>
                  <a:srgbClr val="384653"/>
                </a:solidFill>
                <a:latin typeface="Montserrat" pitchFamily="34" charset="0"/>
                <a:ea typeface="Montserrat" pitchFamily="34" charset="-122"/>
                <a:cs typeface="Montserrat" pitchFamily="34" charset="-120"/>
              </a:rPr>
              <a:t>19/05/2025</a:t>
            </a:r>
            <a:endParaRPr lang="en-US" sz="12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649486" y="719733"/>
            <a:ext cx="11120557" cy="610433"/>
          </a:xfrm>
          <a:prstGeom prst="rect">
            <a:avLst/>
          </a:prstGeom>
          <a:noFill/>
          <a:ln/>
        </p:spPr>
        <p:txBody>
          <a:bodyPr wrap="none" lIns="0" tIns="0" rIns="0" bIns="0" rtlCol="0" anchor="t"/>
          <a:lstStyle/>
          <a:p>
            <a:pPr marL="0" indent="0" algn="l">
              <a:lnSpc>
                <a:spcPts val="4800"/>
              </a:lnSpc>
              <a:buNone/>
            </a:pPr>
            <a:r>
              <a:rPr lang="en-US" sz="3800" b="1" dirty="0">
                <a:solidFill>
                  <a:srgbClr val="2E3C4E"/>
                </a:solidFill>
                <a:latin typeface="Barlow Bold" pitchFamily="34" charset="0"/>
                <a:ea typeface="Barlow Bold" pitchFamily="34" charset="-122"/>
                <a:cs typeface="Barlow Bold" pitchFamily="34" charset="-120"/>
              </a:rPr>
              <a:t>Sprint 7: Hoàn Thiện &amp; Tối Ưu Hóa - Chi tiết nhiệm vụ</a:t>
            </a:r>
            <a:endParaRPr lang="en-US" sz="3800" dirty="0"/>
          </a:p>
        </p:txBody>
      </p:sp>
      <p:sp>
        <p:nvSpPr>
          <p:cNvPr id="3" name="Text 1"/>
          <p:cNvSpPr/>
          <p:nvPr/>
        </p:nvSpPr>
        <p:spPr>
          <a:xfrm>
            <a:off x="649486" y="1701284"/>
            <a:ext cx="13331428" cy="593884"/>
          </a:xfrm>
          <a:prstGeom prst="rect">
            <a:avLst/>
          </a:prstGeom>
          <a:noFill/>
          <a:ln/>
        </p:spPr>
        <p:txBody>
          <a:bodyPr wrap="square" lIns="0" tIns="0" rIns="0" bIns="0" rtlCol="0" anchor="t"/>
          <a:lstStyle/>
          <a:p>
            <a:pPr marL="0" indent="0" algn="l">
              <a:lnSpc>
                <a:spcPts val="2300"/>
              </a:lnSpc>
              <a:buNone/>
            </a:pPr>
            <a:r>
              <a:rPr lang="en-US" sz="1450" dirty="0">
                <a:solidFill>
                  <a:srgbClr val="384653"/>
                </a:solidFill>
                <a:latin typeface="Montserrat" pitchFamily="34" charset="0"/>
                <a:ea typeface="Montserrat" pitchFamily="34" charset="-122"/>
                <a:cs typeface="Montserrat" pitchFamily="34" charset="-120"/>
              </a:rPr>
              <a:t>Bảng dưới đây trình bày chi tiết các nhiệm vụ cho Sprint 7, tập trung vào việc hoàn thiện các tính năng, tối ưu hóa hiệu suất, cải thiện khả năng phản hồi và đảm bảo chất lượng hệ thống.</a:t>
            </a:r>
            <a:endParaRPr lang="en-US" sz="1450" dirty="0"/>
          </a:p>
        </p:txBody>
      </p:sp>
      <p:sp>
        <p:nvSpPr>
          <p:cNvPr id="4" name="Shape 2"/>
          <p:cNvSpPr/>
          <p:nvPr/>
        </p:nvSpPr>
        <p:spPr>
          <a:xfrm>
            <a:off x="649486" y="2503884"/>
            <a:ext cx="13331428" cy="5005864"/>
          </a:xfrm>
          <a:prstGeom prst="roundRect">
            <a:avLst>
              <a:gd name="adj" fmla="val 5561"/>
            </a:avLst>
          </a:prstGeom>
          <a:noFill/>
          <a:ln w="7620">
            <a:solidFill>
              <a:srgbClr val="000000">
                <a:alpha val="8000"/>
              </a:srgbClr>
            </a:solidFill>
            <a:prstDash val="solid"/>
          </a:ln>
        </p:spPr>
        <p:txBody>
          <a:bodyPr/>
          <a:lstStyle/>
          <a:p>
            <a:endParaRPr lang="vi-VN"/>
          </a:p>
        </p:txBody>
      </p:sp>
      <p:sp>
        <p:nvSpPr>
          <p:cNvPr id="5" name="Shape 3"/>
          <p:cNvSpPr/>
          <p:nvPr/>
        </p:nvSpPr>
        <p:spPr>
          <a:xfrm>
            <a:off x="657106" y="2511504"/>
            <a:ext cx="13316188" cy="831771"/>
          </a:xfrm>
          <a:prstGeom prst="rect">
            <a:avLst/>
          </a:prstGeom>
          <a:solidFill>
            <a:srgbClr val="FFFFFF">
              <a:alpha val="4000"/>
            </a:srgbClr>
          </a:solidFill>
          <a:ln/>
        </p:spPr>
        <p:txBody>
          <a:bodyPr/>
          <a:lstStyle/>
          <a:p>
            <a:endParaRPr lang="vi-VN"/>
          </a:p>
        </p:txBody>
      </p:sp>
      <p:sp>
        <p:nvSpPr>
          <p:cNvPr id="6" name="Text 4"/>
          <p:cNvSpPr/>
          <p:nvPr/>
        </p:nvSpPr>
        <p:spPr>
          <a:xfrm>
            <a:off x="842843" y="2630448"/>
            <a:ext cx="290989" cy="296942"/>
          </a:xfrm>
          <a:prstGeom prst="rect">
            <a:avLst/>
          </a:prstGeom>
          <a:noFill/>
          <a:ln/>
        </p:spPr>
        <p:txBody>
          <a:bodyPr wrap="none" lIns="0" tIns="0" rIns="0" bIns="0" rtlCol="0" anchor="t"/>
          <a:lstStyle/>
          <a:p>
            <a:pPr marL="0" indent="0" algn="l">
              <a:lnSpc>
                <a:spcPts val="2300"/>
              </a:lnSpc>
              <a:buNone/>
            </a:pPr>
            <a:r>
              <a:rPr lang="en-US" sz="1450" dirty="0">
                <a:solidFill>
                  <a:srgbClr val="384653"/>
                </a:solidFill>
                <a:latin typeface="Montserrat" pitchFamily="34" charset="0"/>
                <a:ea typeface="Montserrat" pitchFamily="34" charset="-122"/>
                <a:cs typeface="Montserrat" pitchFamily="34" charset="-120"/>
              </a:rPr>
              <a:t>49</a:t>
            </a:r>
            <a:endParaRPr lang="en-US" sz="1450" dirty="0"/>
          </a:p>
        </p:txBody>
      </p:sp>
      <p:sp>
        <p:nvSpPr>
          <p:cNvPr id="7" name="Text 5"/>
          <p:cNvSpPr/>
          <p:nvPr/>
        </p:nvSpPr>
        <p:spPr>
          <a:xfrm>
            <a:off x="1512451" y="2630448"/>
            <a:ext cx="4947761" cy="296942"/>
          </a:xfrm>
          <a:prstGeom prst="rect">
            <a:avLst/>
          </a:prstGeom>
          <a:noFill/>
          <a:ln/>
        </p:spPr>
        <p:txBody>
          <a:bodyPr wrap="none" lIns="0" tIns="0" rIns="0" bIns="0" rtlCol="0" anchor="t"/>
          <a:lstStyle/>
          <a:p>
            <a:pPr marL="0" indent="0" algn="l">
              <a:lnSpc>
                <a:spcPts val="2300"/>
              </a:lnSpc>
              <a:buNone/>
            </a:pPr>
            <a:r>
              <a:rPr lang="en-US" sz="1450" dirty="0">
                <a:solidFill>
                  <a:srgbClr val="384653"/>
                </a:solidFill>
                <a:latin typeface="Montserrat" pitchFamily="34" charset="0"/>
                <a:ea typeface="Montserrat" pitchFamily="34" charset="-122"/>
                <a:cs typeface="Montserrat" pitchFamily="34" charset="-120"/>
              </a:rPr>
              <a:t>Triển khai trợ lý chat AI và tái cấu trúc components</a:t>
            </a:r>
            <a:endParaRPr lang="en-US" sz="1450" dirty="0"/>
          </a:p>
        </p:txBody>
      </p:sp>
      <p:sp>
        <p:nvSpPr>
          <p:cNvPr id="8" name="Text 6"/>
          <p:cNvSpPr/>
          <p:nvPr/>
        </p:nvSpPr>
        <p:spPr>
          <a:xfrm>
            <a:off x="6838831" y="2630448"/>
            <a:ext cx="1618774" cy="593884"/>
          </a:xfrm>
          <a:prstGeom prst="rect">
            <a:avLst/>
          </a:prstGeom>
          <a:noFill/>
          <a:ln/>
        </p:spPr>
        <p:txBody>
          <a:bodyPr wrap="square" lIns="0" tIns="0" rIns="0" bIns="0" rtlCol="0" anchor="t"/>
          <a:lstStyle/>
          <a:p>
            <a:pPr marL="0" indent="0" algn="l">
              <a:lnSpc>
                <a:spcPts val="2300"/>
              </a:lnSpc>
              <a:buNone/>
            </a:pPr>
            <a:r>
              <a:rPr lang="en-US" sz="1450" dirty="0">
                <a:solidFill>
                  <a:srgbClr val="384653"/>
                </a:solidFill>
                <a:latin typeface="Montserrat" pitchFamily="34" charset="0"/>
                <a:ea typeface="Montserrat" pitchFamily="34" charset="-122"/>
                <a:cs typeface="Montserrat" pitchFamily="34" charset="-120"/>
              </a:rPr>
              <a:t>Nguyễn Phú Vinh</a:t>
            </a:r>
            <a:endParaRPr lang="en-US" sz="1450" dirty="0"/>
          </a:p>
        </p:txBody>
      </p:sp>
      <p:sp>
        <p:nvSpPr>
          <p:cNvPr id="9" name="Text 7"/>
          <p:cNvSpPr/>
          <p:nvPr/>
        </p:nvSpPr>
        <p:spPr>
          <a:xfrm>
            <a:off x="8836223" y="2630448"/>
            <a:ext cx="952976" cy="296942"/>
          </a:xfrm>
          <a:prstGeom prst="rect">
            <a:avLst/>
          </a:prstGeom>
          <a:noFill/>
          <a:ln/>
        </p:spPr>
        <p:txBody>
          <a:bodyPr wrap="none" lIns="0" tIns="0" rIns="0" bIns="0" rtlCol="0" anchor="t"/>
          <a:lstStyle/>
          <a:p>
            <a:pPr marL="0" indent="0" algn="l">
              <a:lnSpc>
                <a:spcPts val="2300"/>
              </a:lnSpc>
              <a:buNone/>
            </a:pPr>
            <a:r>
              <a:rPr lang="en-US" sz="1450" dirty="0">
                <a:solidFill>
                  <a:srgbClr val="384653"/>
                </a:solidFill>
                <a:latin typeface="Montserrat" pitchFamily="34" charset="0"/>
                <a:ea typeface="Montserrat" pitchFamily="34" charset="-122"/>
                <a:cs typeface="Montserrat" pitchFamily="34" charset="-120"/>
              </a:rPr>
              <a:t>8</a:t>
            </a:r>
            <a:endParaRPr lang="en-US" sz="1450" dirty="0"/>
          </a:p>
        </p:txBody>
      </p:sp>
      <p:sp>
        <p:nvSpPr>
          <p:cNvPr id="10" name="Text 8"/>
          <p:cNvSpPr/>
          <p:nvPr/>
        </p:nvSpPr>
        <p:spPr>
          <a:xfrm>
            <a:off x="10167818" y="2630448"/>
            <a:ext cx="1618774" cy="296942"/>
          </a:xfrm>
          <a:prstGeom prst="rect">
            <a:avLst/>
          </a:prstGeom>
          <a:noFill/>
          <a:ln/>
        </p:spPr>
        <p:txBody>
          <a:bodyPr wrap="none" lIns="0" tIns="0" rIns="0" bIns="0" rtlCol="0" anchor="t"/>
          <a:lstStyle/>
          <a:p>
            <a:pPr marL="0" indent="0" algn="l">
              <a:lnSpc>
                <a:spcPts val="2300"/>
              </a:lnSpc>
              <a:buNone/>
            </a:pPr>
            <a:r>
              <a:rPr lang="en-US" sz="1450" dirty="0">
                <a:solidFill>
                  <a:srgbClr val="384653"/>
                </a:solidFill>
                <a:latin typeface="Montserrat" pitchFamily="34" charset="0"/>
                <a:ea typeface="Montserrat" pitchFamily="34" charset="-122"/>
                <a:cs typeface="Montserrat" pitchFamily="34" charset="-120"/>
              </a:rPr>
              <a:t>22/05/2025</a:t>
            </a:r>
            <a:endParaRPr lang="en-US" sz="1450" dirty="0"/>
          </a:p>
        </p:txBody>
      </p:sp>
      <p:sp>
        <p:nvSpPr>
          <p:cNvPr id="11" name="Text 9"/>
          <p:cNvSpPr/>
          <p:nvPr/>
        </p:nvSpPr>
        <p:spPr>
          <a:xfrm>
            <a:off x="12165211" y="2630448"/>
            <a:ext cx="1622584" cy="296942"/>
          </a:xfrm>
          <a:prstGeom prst="rect">
            <a:avLst/>
          </a:prstGeom>
          <a:noFill/>
          <a:ln/>
        </p:spPr>
        <p:txBody>
          <a:bodyPr wrap="none" lIns="0" tIns="0" rIns="0" bIns="0" rtlCol="0" anchor="t"/>
          <a:lstStyle/>
          <a:p>
            <a:pPr marL="0" indent="0" algn="l">
              <a:lnSpc>
                <a:spcPts val="2300"/>
              </a:lnSpc>
              <a:buNone/>
            </a:pPr>
            <a:r>
              <a:rPr lang="en-US" sz="1450" dirty="0">
                <a:solidFill>
                  <a:srgbClr val="384653"/>
                </a:solidFill>
                <a:latin typeface="Montserrat" pitchFamily="34" charset="0"/>
                <a:ea typeface="Montserrat" pitchFamily="34" charset="-122"/>
                <a:cs typeface="Montserrat" pitchFamily="34" charset="-120"/>
              </a:rPr>
              <a:t>24/05/2025</a:t>
            </a:r>
            <a:endParaRPr lang="en-US" sz="1450" dirty="0"/>
          </a:p>
        </p:txBody>
      </p:sp>
      <p:sp>
        <p:nvSpPr>
          <p:cNvPr id="12" name="Shape 10"/>
          <p:cNvSpPr/>
          <p:nvPr/>
        </p:nvSpPr>
        <p:spPr>
          <a:xfrm>
            <a:off x="657106" y="3343275"/>
            <a:ext cx="13316188" cy="831771"/>
          </a:xfrm>
          <a:prstGeom prst="rect">
            <a:avLst/>
          </a:prstGeom>
          <a:solidFill>
            <a:srgbClr val="000000">
              <a:alpha val="4000"/>
            </a:srgbClr>
          </a:solidFill>
          <a:ln/>
        </p:spPr>
        <p:txBody>
          <a:bodyPr/>
          <a:lstStyle/>
          <a:p>
            <a:endParaRPr lang="vi-VN"/>
          </a:p>
        </p:txBody>
      </p:sp>
      <p:sp>
        <p:nvSpPr>
          <p:cNvPr id="13" name="Text 11"/>
          <p:cNvSpPr/>
          <p:nvPr/>
        </p:nvSpPr>
        <p:spPr>
          <a:xfrm>
            <a:off x="842843" y="3462218"/>
            <a:ext cx="290989" cy="296942"/>
          </a:xfrm>
          <a:prstGeom prst="rect">
            <a:avLst/>
          </a:prstGeom>
          <a:noFill/>
          <a:ln/>
        </p:spPr>
        <p:txBody>
          <a:bodyPr wrap="none" lIns="0" tIns="0" rIns="0" bIns="0" rtlCol="0" anchor="t"/>
          <a:lstStyle/>
          <a:p>
            <a:pPr marL="0" indent="0" algn="l">
              <a:lnSpc>
                <a:spcPts val="2300"/>
              </a:lnSpc>
              <a:buNone/>
            </a:pPr>
            <a:r>
              <a:rPr lang="en-US" sz="1450" dirty="0">
                <a:solidFill>
                  <a:srgbClr val="384653"/>
                </a:solidFill>
                <a:latin typeface="Montserrat" pitchFamily="34" charset="0"/>
                <a:ea typeface="Montserrat" pitchFamily="34" charset="-122"/>
                <a:cs typeface="Montserrat" pitchFamily="34" charset="-120"/>
              </a:rPr>
              <a:t>50</a:t>
            </a:r>
            <a:endParaRPr lang="en-US" sz="1450" dirty="0"/>
          </a:p>
        </p:txBody>
      </p:sp>
      <p:sp>
        <p:nvSpPr>
          <p:cNvPr id="14" name="Text 12"/>
          <p:cNvSpPr/>
          <p:nvPr/>
        </p:nvSpPr>
        <p:spPr>
          <a:xfrm>
            <a:off x="1512451" y="3462218"/>
            <a:ext cx="4947761" cy="593884"/>
          </a:xfrm>
          <a:prstGeom prst="rect">
            <a:avLst/>
          </a:prstGeom>
          <a:noFill/>
          <a:ln/>
        </p:spPr>
        <p:txBody>
          <a:bodyPr wrap="square" lIns="0" tIns="0" rIns="0" bIns="0" rtlCol="0" anchor="t"/>
          <a:lstStyle/>
          <a:p>
            <a:pPr marL="0" indent="0" algn="l">
              <a:lnSpc>
                <a:spcPts val="2300"/>
              </a:lnSpc>
              <a:buNone/>
            </a:pPr>
            <a:r>
              <a:rPr lang="en-US" sz="1450" dirty="0">
                <a:solidFill>
                  <a:srgbClr val="384653"/>
                </a:solidFill>
                <a:latin typeface="Montserrat" pitchFamily="34" charset="0"/>
                <a:ea typeface="Montserrat" pitchFamily="34" charset="-122"/>
                <a:cs typeface="Montserrat" pitchFamily="34" charset="-120"/>
              </a:rPr>
              <a:t>Cải thiện khả năng phản hồi mobile và cập nhật nội dung</a:t>
            </a:r>
            <a:endParaRPr lang="en-US" sz="1450" dirty="0"/>
          </a:p>
        </p:txBody>
      </p:sp>
      <p:sp>
        <p:nvSpPr>
          <p:cNvPr id="15" name="Text 13"/>
          <p:cNvSpPr/>
          <p:nvPr/>
        </p:nvSpPr>
        <p:spPr>
          <a:xfrm>
            <a:off x="6838831" y="3462218"/>
            <a:ext cx="1618774" cy="593884"/>
          </a:xfrm>
          <a:prstGeom prst="rect">
            <a:avLst/>
          </a:prstGeom>
          <a:noFill/>
          <a:ln/>
        </p:spPr>
        <p:txBody>
          <a:bodyPr wrap="square" lIns="0" tIns="0" rIns="0" bIns="0" rtlCol="0" anchor="t"/>
          <a:lstStyle/>
          <a:p>
            <a:pPr marL="0" indent="0" algn="l">
              <a:lnSpc>
                <a:spcPts val="2300"/>
              </a:lnSpc>
              <a:buNone/>
            </a:pPr>
            <a:r>
              <a:rPr lang="en-US" sz="1450" dirty="0">
                <a:solidFill>
                  <a:srgbClr val="384653"/>
                </a:solidFill>
                <a:latin typeface="Montserrat" pitchFamily="34" charset="0"/>
                <a:ea typeface="Montserrat" pitchFamily="34" charset="-122"/>
                <a:cs typeface="Montserrat" pitchFamily="34" charset="-120"/>
              </a:rPr>
              <a:t>Nguyễn Phú Vinh</a:t>
            </a:r>
            <a:endParaRPr lang="en-US" sz="1450" dirty="0"/>
          </a:p>
        </p:txBody>
      </p:sp>
      <p:sp>
        <p:nvSpPr>
          <p:cNvPr id="16" name="Text 14"/>
          <p:cNvSpPr/>
          <p:nvPr/>
        </p:nvSpPr>
        <p:spPr>
          <a:xfrm>
            <a:off x="8836223" y="3462218"/>
            <a:ext cx="952976" cy="296942"/>
          </a:xfrm>
          <a:prstGeom prst="rect">
            <a:avLst/>
          </a:prstGeom>
          <a:noFill/>
          <a:ln/>
        </p:spPr>
        <p:txBody>
          <a:bodyPr wrap="none" lIns="0" tIns="0" rIns="0" bIns="0" rtlCol="0" anchor="t"/>
          <a:lstStyle/>
          <a:p>
            <a:pPr marL="0" indent="0" algn="l">
              <a:lnSpc>
                <a:spcPts val="2300"/>
              </a:lnSpc>
              <a:buNone/>
            </a:pPr>
            <a:r>
              <a:rPr lang="en-US" sz="1450" dirty="0">
                <a:solidFill>
                  <a:srgbClr val="384653"/>
                </a:solidFill>
                <a:latin typeface="Montserrat" pitchFamily="34" charset="0"/>
                <a:ea typeface="Montserrat" pitchFamily="34" charset="-122"/>
                <a:cs typeface="Montserrat" pitchFamily="34" charset="-120"/>
              </a:rPr>
              <a:t>5</a:t>
            </a:r>
            <a:endParaRPr lang="en-US" sz="1450" dirty="0"/>
          </a:p>
        </p:txBody>
      </p:sp>
      <p:sp>
        <p:nvSpPr>
          <p:cNvPr id="17" name="Text 15"/>
          <p:cNvSpPr/>
          <p:nvPr/>
        </p:nvSpPr>
        <p:spPr>
          <a:xfrm>
            <a:off x="10167818" y="3462218"/>
            <a:ext cx="1618774" cy="296942"/>
          </a:xfrm>
          <a:prstGeom prst="rect">
            <a:avLst/>
          </a:prstGeom>
          <a:noFill/>
          <a:ln/>
        </p:spPr>
        <p:txBody>
          <a:bodyPr wrap="none" lIns="0" tIns="0" rIns="0" bIns="0" rtlCol="0" anchor="t"/>
          <a:lstStyle/>
          <a:p>
            <a:pPr marL="0" indent="0" algn="l">
              <a:lnSpc>
                <a:spcPts val="2300"/>
              </a:lnSpc>
              <a:buNone/>
            </a:pPr>
            <a:r>
              <a:rPr lang="en-US" sz="1450" dirty="0">
                <a:solidFill>
                  <a:srgbClr val="384653"/>
                </a:solidFill>
                <a:latin typeface="Montserrat" pitchFamily="34" charset="0"/>
                <a:ea typeface="Montserrat" pitchFamily="34" charset="-122"/>
                <a:cs typeface="Montserrat" pitchFamily="34" charset="-120"/>
              </a:rPr>
              <a:t>24/05/2025</a:t>
            </a:r>
            <a:endParaRPr lang="en-US" sz="1450" dirty="0"/>
          </a:p>
        </p:txBody>
      </p:sp>
      <p:sp>
        <p:nvSpPr>
          <p:cNvPr id="18" name="Text 16"/>
          <p:cNvSpPr/>
          <p:nvPr/>
        </p:nvSpPr>
        <p:spPr>
          <a:xfrm>
            <a:off x="12165211" y="3462218"/>
            <a:ext cx="1622584" cy="296942"/>
          </a:xfrm>
          <a:prstGeom prst="rect">
            <a:avLst/>
          </a:prstGeom>
          <a:noFill/>
          <a:ln/>
        </p:spPr>
        <p:txBody>
          <a:bodyPr wrap="none" lIns="0" tIns="0" rIns="0" bIns="0" rtlCol="0" anchor="t"/>
          <a:lstStyle/>
          <a:p>
            <a:pPr marL="0" indent="0" algn="l">
              <a:lnSpc>
                <a:spcPts val="2300"/>
              </a:lnSpc>
              <a:buNone/>
            </a:pPr>
            <a:r>
              <a:rPr lang="en-US" sz="1450" dirty="0">
                <a:solidFill>
                  <a:srgbClr val="384653"/>
                </a:solidFill>
                <a:latin typeface="Montserrat" pitchFamily="34" charset="0"/>
                <a:ea typeface="Montserrat" pitchFamily="34" charset="-122"/>
                <a:cs typeface="Montserrat" pitchFamily="34" charset="-120"/>
              </a:rPr>
              <a:t>25/05/2025</a:t>
            </a:r>
            <a:endParaRPr lang="en-US" sz="1450" dirty="0"/>
          </a:p>
        </p:txBody>
      </p:sp>
      <p:sp>
        <p:nvSpPr>
          <p:cNvPr id="19" name="Shape 17"/>
          <p:cNvSpPr/>
          <p:nvPr/>
        </p:nvSpPr>
        <p:spPr>
          <a:xfrm>
            <a:off x="657106" y="4175046"/>
            <a:ext cx="13316188" cy="831771"/>
          </a:xfrm>
          <a:prstGeom prst="rect">
            <a:avLst/>
          </a:prstGeom>
          <a:solidFill>
            <a:srgbClr val="FFFFFF">
              <a:alpha val="4000"/>
            </a:srgbClr>
          </a:solidFill>
          <a:ln/>
        </p:spPr>
        <p:txBody>
          <a:bodyPr/>
          <a:lstStyle/>
          <a:p>
            <a:endParaRPr lang="vi-VN"/>
          </a:p>
        </p:txBody>
      </p:sp>
      <p:sp>
        <p:nvSpPr>
          <p:cNvPr id="20" name="Text 18"/>
          <p:cNvSpPr/>
          <p:nvPr/>
        </p:nvSpPr>
        <p:spPr>
          <a:xfrm>
            <a:off x="842843" y="4293989"/>
            <a:ext cx="290989" cy="296942"/>
          </a:xfrm>
          <a:prstGeom prst="rect">
            <a:avLst/>
          </a:prstGeom>
          <a:noFill/>
          <a:ln/>
        </p:spPr>
        <p:txBody>
          <a:bodyPr wrap="none" lIns="0" tIns="0" rIns="0" bIns="0" rtlCol="0" anchor="t"/>
          <a:lstStyle/>
          <a:p>
            <a:pPr marL="0" indent="0" algn="l">
              <a:lnSpc>
                <a:spcPts val="2300"/>
              </a:lnSpc>
              <a:buNone/>
            </a:pPr>
            <a:r>
              <a:rPr lang="en-US" sz="1450" dirty="0">
                <a:solidFill>
                  <a:srgbClr val="384653"/>
                </a:solidFill>
                <a:latin typeface="Montserrat" pitchFamily="34" charset="0"/>
                <a:ea typeface="Montserrat" pitchFamily="34" charset="-122"/>
                <a:cs typeface="Montserrat" pitchFamily="34" charset="-120"/>
              </a:rPr>
              <a:t>51</a:t>
            </a:r>
            <a:endParaRPr lang="en-US" sz="1450" dirty="0"/>
          </a:p>
        </p:txBody>
      </p:sp>
      <p:sp>
        <p:nvSpPr>
          <p:cNvPr id="21" name="Text 19"/>
          <p:cNvSpPr/>
          <p:nvPr/>
        </p:nvSpPr>
        <p:spPr>
          <a:xfrm>
            <a:off x="1512451" y="4293989"/>
            <a:ext cx="4947761" cy="296942"/>
          </a:xfrm>
          <a:prstGeom prst="rect">
            <a:avLst/>
          </a:prstGeom>
          <a:noFill/>
          <a:ln/>
        </p:spPr>
        <p:txBody>
          <a:bodyPr wrap="none" lIns="0" tIns="0" rIns="0" bIns="0" rtlCol="0" anchor="t"/>
          <a:lstStyle/>
          <a:p>
            <a:pPr marL="0" indent="0" algn="l">
              <a:lnSpc>
                <a:spcPts val="2300"/>
              </a:lnSpc>
              <a:buNone/>
            </a:pPr>
            <a:r>
              <a:rPr lang="en-US" sz="1450" dirty="0">
                <a:solidFill>
                  <a:srgbClr val="384653"/>
                </a:solidFill>
                <a:latin typeface="Montserrat" pitchFamily="34" charset="0"/>
                <a:ea typeface="Montserrat" pitchFamily="34" charset="-122"/>
                <a:cs typeface="Montserrat" pitchFamily="34" charset="-120"/>
              </a:rPr>
              <a:t>Thêm tích hợp MCP và cải thiện cơ sở hạ tầng</a:t>
            </a:r>
            <a:endParaRPr lang="en-US" sz="1450" dirty="0"/>
          </a:p>
        </p:txBody>
      </p:sp>
      <p:sp>
        <p:nvSpPr>
          <p:cNvPr id="22" name="Text 20"/>
          <p:cNvSpPr/>
          <p:nvPr/>
        </p:nvSpPr>
        <p:spPr>
          <a:xfrm>
            <a:off x="6838831" y="4293989"/>
            <a:ext cx="1618774" cy="593884"/>
          </a:xfrm>
          <a:prstGeom prst="rect">
            <a:avLst/>
          </a:prstGeom>
          <a:noFill/>
          <a:ln/>
        </p:spPr>
        <p:txBody>
          <a:bodyPr wrap="square" lIns="0" tIns="0" rIns="0" bIns="0" rtlCol="0" anchor="t"/>
          <a:lstStyle/>
          <a:p>
            <a:pPr marL="0" indent="0" algn="l">
              <a:lnSpc>
                <a:spcPts val="2300"/>
              </a:lnSpc>
              <a:buNone/>
            </a:pPr>
            <a:r>
              <a:rPr lang="en-US" sz="1450" dirty="0">
                <a:solidFill>
                  <a:srgbClr val="384653"/>
                </a:solidFill>
                <a:latin typeface="Montserrat" pitchFamily="34" charset="0"/>
                <a:ea typeface="Montserrat" pitchFamily="34" charset="-122"/>
                <a:cs typeface="Montserrat" pitchFamily="34" charset="-120"/>
              </a:rPr>
              <a:t>Nguyễn Huỳnh Phú Vinh</a:t>
            </a:r>
            <a:endParaRPr lang="en-US" sz="1450" dirty="0"/>
          </a:p>
        </p:txBody>
      </p:sp>
      <p:sp>
        <p:nvSpPr>
          <p:cNvPr id="23" name="Text 21"/>
          <p:cNvSpPr/>
          <p:nvPr/>
        </p:nvSpPr>
        <p:spPr>
          <a:xfrm>
            <a:off x="8836223" y="4293989"/>
            <a:ext cx="952976" cy="296942"/>
          </a:xfrm>
          <a:prstGeom prst="rect">
            <a:avLst/>
          </a:prstGeom>
          <a:noFill/>
          <a:ln/>
        </p:spPr>
        <p:txBody>
          <a:bodyPr wrap="none" lIns="0" tIns="0" rIns="0" bIns="0" rtlCol="0" anchor="t"/>
          <a:lstStyle/>
          <a:p>
            <a:pPr marL="0" indent="0" algn="l">
              <a:lnSpc>
                <a:spcPts val="2300"/>
              </a:lnSpc>
              <a:buNone/>
            </a:pPr>
            <a:r>
              <a:rPr lang="en-US" sz="1450" dirty="0">
                <a:solidFill>
                  <a:srgbClr val="384653"/>
                </a:solidFill>
                <a:latin typeface="Montserrat" pitchFamily="34" charset="0"/>
                <a:ea typeface="Montserrat" pitchFamily="34" charset="-122"/>
                <a:cs typeface="Montserrat" pitchFamily="34" charset="-120"/>
              </a:rPr>
              <a:t>8</a:t>
            </a:r>
            <a:endParaRPr lang="en-US" sz="1450" dirty="0"/>
          </a:p>
        </p:txBody>
      </p:sp>
      <p:sp>
        <p:nvSpPr>
          <p:cNvPr id="24" name="Text 22"/>
          <p:cNvSpPr/>
          <p:nvPr/>
        </p:nvSpPr>
        <p:spPr>
          <a:xfrm>
            <a:off x="10167818" y="4293989"/>
            <a:ext cx="1618774" cy="296942"/>
          </a:xfrm>
          <a:prstGeom prst="rect">
            <a:avLst/>
          </a:prstGeom>
          <a:noFill/>
          <a:ln/>
        </p:spPr>
        <p:txBody>
          <a:bodyPr wrap="none" lIns="0" tIns="0" rIns="0" bIns="0" rtlCol="0" anchor="t"/>
          <a:lstStyle/>
          <a:p>
            <a:pPr marL="0" indent="0" algn="l">
              <a:lnSpc>
                <a:spcPts val="2300"/>
              </a:lnSpc>
              <a:buNone/>
            </a:pPr>
            <a:r>
              <a:rPr lang="en-US" sz="1450" dirty="0">
                <a:solidFill>
                  <a:srgbClr val="384653"/>
                </a:solidFill>
                <a:latin typeface="Montserrat" pitchFamily="34" charset="0"/>
                <a:ea typeface="Montserrat" pitchFamily="34" charset="-122"/>
                <a:cs typeface="Montserrat" pitchFamily="34" charset="-120"/>
              </a:rPr>
              <a:t>25/05/2025</a:t>
            </a:r>
            <a:endParaRPr lang="en-US" sz="1450" dirty="0"/>
          </a:p>
        </p:txBody>
      </p:sp>
      <p:sp>
        <p:nvSpPr>
          <p:cNvPr id="25" name="Text 23"/>
          <p:cNvSpPr/>
          <p:nvPr/>
        </p:nvSpPr>
        <p:spPr>
          <a:xfrm>
            <a:off x="12165211" y="4293989"/>
            <a:ext cx="1622584" cy="296942"/>
          </a:xfrm>
          <a:prstGeom prst="rect">
            <a:avLst/>
          </a:prstGeom>
          <a:noFill/>
          <a:ln/>
        </p:spPr>
        <p:txBody>
          <a:bodyPr wrap="none" lIns="0" tIns="0" rIns="0" bIns="0" rtlCol="0" anchor="t"/>
          <a:lstStyle/>
          <a:p>
            <a:pPr marL="0" indent="0" algn="l">
              <a:lnSpc>
                <a:spcPts val="2300"/>
              </a:lnSpc>
              <a:buNone/>
            </a:pPr>
            <a:r>
              <a:rPr lang="en-US" sz="1450" dirty="0">
                <a:solidFill>
                  <a:srgbClr val="384653"/>
                </a:solidFill>
                <a:latin typeface="Montserrat" pitchFamily="34" charset="0"/>
                <a:ea typeface="Montserrat" pitchFamily="34" charset="-122"/>
                <a:cs typeface="Montserrat" pitchFamily="34" charset="-120"/>
              </a:rPr>
              <a:t>26/05/2025</a:t>
            </a:r>
            <a:endParaRPr lang="en-US" sz="1450" dirty="0"/>
          </a:p>
        </p:txBody>
      </p:sp>
      <p:sp>
        <p:nvSpPr>
          <p:cNvPr id="26" name="Shape 24"/>
          <p:cNvSpPr/>
          <p:nvPr/>
        </p:nvSpPr>
        <p:spPr>
          <a:xfrm>
            <a:off x="657106" y="5006816"/>
            <a:ext cx="13316188" cy="831771"/>
          </a:xfrm>
          <a:prstGeom prst="rect">
            <a:avLst/>
          </a:prstGeom>
          <a:solidFill>
            <a:srgbClr val="000000">
              <a:alpha val="4000"/>
            </a:srgbClr>
          </a:solidFill>
          <a:ln/>
        </p:spPr>
        <p:txBody>
          <a:bodyPr/>
          <a:lstStyle/>
          <a:p>
            <a:endParaRPr lang="vi-VN"/>
          </a:p>
        </p:txBody>
      </p:sp>
      <p:sp>
        <p:nvSpPr>
          <p:cNvPr id="27" name="Text 25"/>
          <p:cNvSpPr/>
          <p:nvPr/>
        </p:nvSpPr>
        <p:spPr>
          <a:xfrm>
            <a:off x="842843" y="5125760"/>
            <a:ext cx="290989" cy="296942"/>
          </a:xfrm>
          <a:prstGeom prst="rect">
            <a:avLst/>
          </a:prstGeom>
          <a:noFill/>
          <a:ln/>
        </p:spPr>
        <p:txBody>
          <a:bodyPr wrap="none" lIns="0" tIns="0" rIns="0" bIns="0" rtlCol="0" anchor="t"/>
          <a:lstStyle/>
          <a:p>
            <a:pPr marL="0" indent="0" algn="l">
              <a:lnSpc>
                <a:spcPts val="2300"/>
              </a:lnSpc>
              <a:buNone/>
            </a:pPr>
            <a:r>
              <a:rPr lang="en-US" sz="1450" dirty="0">
                <a:solidFill>
                  <a:srgbClr val="384653"/>
                </a:solidFill>
                <a:latin typeface="Montserrat" pitchFamily="34" charset="0"/>
                <a:ea typeface="Montserrat" pitchFamily="34" charset="-122"/>
                <a:cs typeface="Montserrat" pitchFamily="34" charset="-120"/>
              </a:rPr>
              <a:t>52</a:t>
            </a:r>
            <a:endParaRPr lang="en-US" sz="1450" dirty="0"/>
          </a:p>
        </p:txBody>
      </p:sp>
      <p:sp>
        <p:nvSpPr>
          <p:cNvPr id="28" name="Text 26"/>
          <p:cNvSpPr/>
          <p:nvPr/>
        </p:nvSpPr>
        <p:spPr>
          <a:xfrm>
            <a:off x="1512451" y="5125760"/>
            <a:ext cx="4947761" cy="296942"/>
          </a:xfrm>
          <a:prstGeom prst="rect">
            <a:avLst/>
          </a:prstGeom>
          <a:noFill/>
          <a:ln/>
        </p:spPr>
        <p:txBody>
          <a:bodyPr wrap="none" lIns="0" tIns="0" rIns="0" bIns="0" rtlCol="0" anchor="t"/>
          <a:lstStyle/>
          <a:p>
            <a:pPr marL="0" indent="0" algn="l">
              <a:lnSpc>
                <a:spcPts val="2300"/>
              </a:lnSpc>
              <a:buNone/>
            </a:pPr>
            <a:r>
              <a:rPr lang="en-US" sz="1450" dirty="0">
                <a:solidFill>
                  <a:srgbClr val="384653"/>
                </a:solidFill>
                <a:latin typeface="Montserrat" pitchFamily="34" charset="0"/>
                <a:ea typeface="Montserrat" pitchFamily="34" charset="-122"/>
                <a:cs typeface="Montserrat" pitchFamily="34" charset="-120"/>
              </a:rPr>
              <a:t>Thêm script kiểm tra API toàn diện</a:t>
            </a:r>
            <a:endParaRPr lang="en-US" sz="1450" dirty="0"/>
          </a:p>
        </p:txBody>
      </p:sp>
      <p:sp>
        <p:nvSpPr>
          <p:cNvPr id="29" name="Text 27"/>
          <p:cNvSpPr/>
          <p:nvPr/>
        </p:nvSpPr>
        <p:spPr>
          <a:xfrm>
            <a:off x="6838831" y="5125760"/>
            <a:ext cx="1618774" cy="593884"/>
          </a:xfrm>
          <a:prstGeom prst="rect">
            <a:avLst/>
          </a:prstGeom>
          <a:noFill/>
          <a:ln/>
        </p:spPr>
        <p:txBody>
          <a:bodyPr wrap="square" lIns="0" tIns="0" rIns="0" bIns="0" rtlCol="0" anchor="t"/>
          <a:lstStyle/>
          <a:p>
            <a:pPr marL="0" indent="0" algn="l">
              <a:lnSpc>
                <a:spcPts val="2300"/>
              </a:lnSpc>
              <a:buNone/>
            </a:pPr>
            <a:r>
              <a:rPr lang="en-US" sz="1450" dirty="0">
                <a:solidFill>
                  <a:srgbClr val="384653"/>
                </a:solidFill>
                <a:latin typeface="Montserrat" pitchFamily="34" charset="0"/>
                <a:ea typeface="Montserrat" pitchFamily="34" charset="-122"/>
                <a:cs typeface="Montserrat" pitchFamily="34" charset="-120"/>
              </a:rPr>
              <a:t>Nguyễn Huỳnh Phú Vinh</a:t>
            </a:r>
            <a:endParaRPr lang="en-US" sz="1450" dirty="0"/>
          </a:p>
        </p:txBody>
      </p:sp>
      <p:sp>
        <p:nvSpPr>
          <p:cNvPr id="30" name="Text 28"/>
          <p:cNvSpPr/>
          <p:nvPr/>
        </p:nvSpPr>
        <p:spPr>
          <a:xfrm>
            <a:off x="8836223" y="5125760"/>
            <a:ext cx="952976" cy="296942"/>
          </a:xfrm>
          <a:prstGeom prst="rect">
            <a:avLst/>
          </a:prstGeom>
          <a:noFill/>
          <a:ln/>
        </p:spPr>
        <p:txBody>
          <a:bodyPr wrap="none" lIns="0" tIns="0" rIns="0" bIns="0" rtlCol="0" anchor="t"/>
          <a:lstStyle/>
          <a:p>
            <a:pPr marL="0" indent="0" algn="l">
              <a:lnSpc>
                <a:spcPts val="2300"/>
              </a:lnSpc>
              <a:buNone/>
            </a:pPr>
            <a:r>
              <a:rPr lang="en-US" sz="1450" dirty="0">
                <a:solidFill>
                  <a:srgbClr val="384653"/>
                </a:solidFill>
                <a:latin typeface="Montserrat" pitchFamily="34" charset="0"/>
                <a:ea typeface="Montserrat" pitchFamily="34" charset="-122"/>
                <a:cs typeface="Montserrat" pitchFamily="34" charset="-120"/>
              </a:rPr>
              <a:t>5</a:t>
            </a:r>
            <a:endParaRPr lang="en-US" sz="1450" dirty="0"/>
          </a:p>
        </p:txBody>
      </p:sp>
      <p:sp>
        <p:nvSpPr>
          <p:cNvPr id="31" name="Text 29"/>
          <p:cNvSpPr/>
          <p:nvPr/>
        </p:nvSpPr>
        <p:spPr>
          <a:xfrm>
            <a:off x="10167818" y="5125760"/>
            <a:ext cx="1618774" cy="296942"/>
          </a:xfrm>
          <a:prstGeom prst="rect">
            <a:avLst/>
          </a:prstGeom>
          <a:noFill/>
          <a:ln/>
        </p:spPr>
        <p:txBody>
          <a:bodyPr wrap="none" lIns="0" tIns="0" rIns="0" bIns="0" rtlCol="0" anchor="t"/>
          <a:lstStyle/>
          <a:p>
            <a:pPr marL="0" indent="0" algn="l">
              <a:lnSpc>
                <a:spcPts val="2300"/>
              </a:lnSpc>
              <a:buNone/>
            </a:pPr>
            <a:r>
              <a:rPr lang="en-US" sz="1450" dirty="0">
                <a:solidFill>
                  <a:srgbClr val="384653"/>
                </a:solidFill>
                <a:latin typeface="Montserrat" pitchFamily="34" charset="0"/>
                <a:ea typeface="Montserrat" pitchFamily="34" charset="-122"/>
                <a:cs typeface="Montserrat" pitchFamily="34" charset="-120"/>
              </a:rPr>
              <a:t>19/07/2025</a:t>
            </a:r>
            <a:endParaRPr lang="en-US" sz="1450" dirty="0"/>
          </a:p>
        </p:txBody>
      </p:sp>
      <p:sp>
        <p:nvSpPr>
          <p:cNvPr id="32" name="Text 30"/>
          <p:cNvSpPr/>
          <p:nvPr/>
        </p:nvSpPr>
        <p:spPr>
          <a:xfrm>
            <a:off x="12165211" y="5125760"/>
            <a:ext cx="1622584" cy="296942"/>
          </a:xfrm>
          <a:prstGeom prst="rect">
            <a:avLst/>
          </a:prstGeom>
          <a:noFill/>
          <a:ln/>
        </p:spPr>
        <p:txBody>
          <a:bodyPr wrap="none" lIns="0" tIns="0" rIns="0" bIns="0" rtlCol="0" anchor="t"/>
          <a:lstStyle/>
          <a:p>
            <a:pPr marL="0" indent="0" algn="l">
              <a:lnSpc>
                <a:spcPts val="2300"/>
              </a:lnSpc>
              <a:buNone/>
            </a:pPr>
            <a:r>
              <a:rPr lang="en-US" sz="1450" dirty="0">
                <a:solidFill>
                  <a:srgbClr val="384653"/>
                </a:solidFill>
                <a:latin typeface="Montserrat" pitchFamily="34" charset="0"/>
                <a:ea typeface="Montserrat" pitchFamily="34" charset="-122"/>
                <a:cs typeface="Montserrat" pitchFamily="34" charset="-120"/>
              </a:rPr>
              <a:t>19/07/2025</a:t>
            </a:r>
            <a:endParaRPr lang="en-US" sz="1450" dirty="0"/>
          </a:p>
        </p:txBody>
      </p:sp>
      <p:sp>
        <p:nvSpPr>
          <p:cNvPr id="33" name="Shape 31"/>
          <p:cNvSpPr/>
          <p:nvPr/>
        </p:nvSpPr>
        <p:spPr>
          <a:xfrm>
            <a:off x="657106" y="5838587"/>
            <a:ext cx="13316188" cy="831771"/>
          </a:xfrm>
          <a:prstGeom prst="rect">
            <a:avLst/>
          </a:prstGeom>
          <a:solidFill>
            <a:srgbClr val="FFFFFF">
              <a:alpha val="4000"/>
            </a:srgbClr>
          </a:solidFill>
          <a:ln/>
        </p:spPr>
        <p:txBody>
          <a:bodyPr/>
          <a:lstStyle/>
          <a:p>
            <a:endParaRPr lang="vi-VN"/>
          </a:p>
        </p:txBody>
      </p:sp>
      <p:sp>
        <p:nvSpPr>
          <p:cNvPr id="34" name="Text 32"/>
          <p:cNvSpPr/>
          <p:nvPr/>
        </p:nvSpPr>
        <p:spPr>
          <a:xfrm>
            <a:off x="842843" y="5957530"/>
            <a:ext cx="290989" cy="296942"/>
          </a:xfrm>
          <a:prstGeom prst="rect">
            <a:avLst/>
          </a:prstGeom>
          <a:noFill/>
          <a:ln/>
        </p:spPr>
        <p:txBody>
          <a:bodyPr wrap="none" lIns="0" tIns="0" rIns="0" bIns="0" rtlCol="0" anchor="t"/>
          <a:lstStyle/>
          <a:p>
            <a:pPr marL="0" indent="0" algn="l">
              <a:lnSpc>
                <a:spcPts val="2300"/>
              </a:lnSpc>
              <a:buNone/>
            </a:pPr>
            <a:r>
              <a:rPr lang="en-US" sz="1450" dirty="0">
                <a:solidFill>
                  <a:srgbClr val="384653"/>
                </a:solidFill>
                <a:latin typeface="Montserrat" pitchFamily="34" charset="0"/>
                <a:ea typeface="Montserrat" pitchFamily="34" charset="-122"/>
                <a:cs typeface="Montserrat" pitchFamily="34" charset="-120"/>
              </a:rPr>
              <a:t>53</a:t>
            </a:r>
            <a:endParaRPr lang="en-US" sz="1450" dirty="0"/>
          </a:p>
        </p:txBody>
      </p:sp>
      <p:sp>
        <p:nvSpPr>
          <p:cNvPr id="35" name="Text 33"/>
          <p:cNvSpPr/>
          <p:nvPr/>
        </p:nvSpPr>
        <p:spPr>
          <a:xfrm>
            <a:off x="1512451" y="5957530"/>
            <a:ext cx="4947761" cy="296942"/>
          </a:xfrm>
          <a:prstGeom prst="rect">
            <a:avLst/>
          </a:prstGeom>
          <a:noFill/>
          <a:ln/>
        </p:spPr>
        <p:txBody>
          <a:bodyPr wrap="none" lIns="0" tIns="0" rIns="0" bIns="0" rtlCol="0" anchor="t"/>
          <a:lstStyle/>
          <a:p>
            <a:pPr marL="0" indent="0" algn="l">
              <a:lnSpc>
                <a:spcPts val="2300"/>
              </a:lnSpc>
              <a:buNone/>
            </a:pPr>
            <a:r>
              <a:rPr lang="en-US" sz="1450" dirty="0">
                <a:solidFill>
                  <a:srgbClr val="384653"/>
                </a:solidFill>
                <a:latin typeface="Montserrat" pitchFamily="34" charset="0"/>
                <a:ea typeface="Montserrat" pitchFamily="34" charset="-122"/>
                <a:cs typeface="Montserrat" pitchFamily="34" charset="-120"/>
              </a:rPr>
              <a:t>Cập nhật README với tài liệu toàn diện</a:t>
            </a:r>
            <a:endParaRPr lang="en-US" sz="1450" dirty="0"/>
          </a:p>
        </p:txBody>
      </p:sp>
      <p:sp>
        <p:nvSpPr>
          <p:cNvPr id="36" name="Text 34"/>
          <p:cNvSpPr/>
          <p:nvPr/>
        </p:nvSpPr>
        <p:spPr>
          <a:xfrm>
            <a:off x="6838831" y="5957530"/>
            <a:ext cx="1618774" cy="593884"/>
          </a:xfrm>
          <a:prstGeom prst="rect">
            <a:avLst/>
          </a:prstGeom>
          <a:noFill/>
          <a:ln/>
        </p:spPr>
        <p:txBody>
          <a:bodyPr wrap="square" lIns="0" tIns="0" rIns="0" bIns="0" rtlCol="0" anchor="t"/>
          <a:lstStyle/>
          <a:p>
            <a:pPr marL="0" indent="0" algn="l">
              <a:lnSpc>
                <a:spcPts val="2300"/>
              </a:lnSpc>
              <a:buNone/>
            </a:pPr>
            <a:r>
              <a:rPr lang="en-US" sz="1450" dirty="0">
                <a:solidFill>
                  <a:srgbClr val="384653"/>
                </a:solidFill>
                <a:latin typeface="Montserrat" pitchFamily="34" charset="0"/>
                <a:ea typeface="Montserrat" pitchFamily="34" charset="-122"/>
                <a:cs typeface="Montserrat" pitchFamily="34" charset="-120"/>
              </a:rPr>
              <a:t>Nguyễn Huỳnh Phú Vinh</a:t>
            </a:r>
            <a:endParaRPr lang="en-US" sz="1450" dirty="0"/>
          </a:p>
        </p:txBody>
      </p:sp>
      <p:sp>
        <p:nvSpPr>
          <p:cNvPr id="37" name="Text 35"/>
          <p:cNvSpPr/>
          <p:nvPr/>
        </p:nvSpPr>
        <p:spPr>
          <a:xfrm>
            <a:off x="8836223" y="5957530"/>
            <a:ext cx="952976" cy="296942"/>
          </a:xfrm>
          <a:prstGeom prst="rect">
            <a:avLst/>
          </a:prstGeom>
          <a:noFill/>
          <a:ln/>
        </p:spPr>
        <p:txBody>
          <a:bodyPr wrap="none" lIns="0" tIns="0" rIns="0" bIns="0" rtlCol="0" anchor="t"/>
          <a:lstStyle/>
          <a:p>
            <a:pPr marL="0" indent="0" algn="l">
              <a:lnSpc>
                <a:spcPts val="2300"/>
              </a:lnSpc>
              <a:buNone/>
            </a:pPr>
            <a:r>
              <a:rPr lang="en-US" sz="1450" dirty="0">
                <a:solidFill>
                  <a:srgbClr val="384653"/>
                </a:solidFill>
                <a:latin typeface="Montserrat" pitchFamily="34" charset="0"/>
                <a:ea typeface="Montserrat" pitchFamily="34" charset="-122"/>
                <a:cs typeface="Montserrat" pitchFamily="34" charset="-120"/>
              </a:rPr>
              <a:t>3</a:t>
            </a:r>
            <a:endParaRPr lang="en-US" sz="1450" dirty="0"/>
          </a:p>
        </p:txBody>
      </p:sp>
      <p:sp>
        <p:nvSpPr>
          <p:cNvPr id="38" name="Text 36"/>
          <p:cNvSpPr/>
          <p:nvPr/>
        </p:nvSpPr>
        <p:spPr>
          <a:xfrm>
            <a:off x="10167818" y="5957530"/>
            <a:ext cx="1618774" cy="296942"/>
          </a:xfrm>
          <a:prstGeom prst="rect">
            <a:avLst/>
          </a:prstGeom>
          <a:noFill/>
          <a:ln/>
        </p:spPr>
        <p:txBody>
          <a:bodyPr wrap="none" lIns="0" tIns="0" rIns="0" bIns="0" rtlCol="0" anchor="t"/>
          <a:lstStyle/>
          <a:p>
            <a:pPr marL="0" indent="0" algn="l">
              <a:lnSpc>
                <a:spcPts val="2300"/>
              </a:lnSpc>
              <a:buNone/>
            </a:pPr>
            <a:r>
              <a:rPr lang="en-US" sz="1450" dirty="0">
                <a:solidFill>
                  <a:srgbClr val="384653"/>
                </a:solidFill>
                <a:latin typeface="Montserrat" pitchFamily="34" charset="0"/>
                <a:ea typeface="Montserrat" pitchFamily="34" charset="-122"/>
                <a:cs typeface="Montserrat" pitchFamily="34" charset="-120"/>
              </a:rPr>
              <a:t>19/07/2025</a:t>
            </a:r>
            <a:endParaRPr lang="en-US" sz="1450" dirty="0"/>
          </a:p>
        </p:txBody>
      </p:sp>
      <p:sp>
        <p:nvSpPr>
          <p:cNvPr id="39" name="Text 37"/>
          <p:cNvSpPr/>
          <p:nvPr/>
        </p:nvSpPr>
        <p:spPr>
          <a:xfrm>
            <a:off x="12165211" y="5957530"/>
            <a:ext cx="1622584" cy="296942"/>
          </a:xfrm>
          <a:prstGeom prst="rect">
            <a:avLst/>
          </a:prstGeom>
          <a:noFill/>
          <a:ln/>
        </p:spPr>
        <p:txBody>
          <a:bodyPr wrap="none" lIns="0" tIns="0" rIns="0" bIns="0" rtlCol="0" anchor="t"/>
          <a:lstStyle/>
          <a:p>
            <a:pPr marL="0" indent="0" algn="l">
              <a:lnSpc>
                <a:spcPts val="2300"/>
              </a:lnSpc>
              <a:buNone/>
            </a:pPr>
            <a:r>
              <a:rPr lang="en-US" sz="1450" dirty="0">
                <a:solidFill>
                  <a:srgbClr val="384653"/>
                </a:solidFill>
                <a:latin typeface="Montserrat" pitchFamily="34" charset="0"/>
                <a:ea typeface="Montserrat" pitchFamily="34" charset="-122"/>
                <a:cs typeface="Montserrat" pitchFamily="34" charset="-120"/>
              </a:rPr>
              <a:t>19/07/2025</a:t>
            </a:r>
            <a:endParaRPr lang="en-US" sz="1450" dirty="0"/>
          </a:p>
        </p:txBody>
      </p:sp>
      <p:sp>
        <p:nvSpPr>
          <p:cNvPr id="40" name="Shape 38"/>
          <p:cNvSpPr/>
          <p:nvPr/>
        </p:nvSpPr>
        <p:spPr>
          <a:xfrm>
            <a:off x="657106" y="6670358"/>
            <a:ext cx="13316188" cy="831771"/>
          </a:xfrm>
          <a:prstGeom prst="rect">
            <a:avLst/>
          </a:prstGeom>
          <a:solidFill>
            <a:srgbClr val="000000">
              <a:alpha val="4000"/>
            </a:srgbClr>
          </a:solidFill>
          <a:ln/>
        </p:spPr>
        <p:txBody>
          <a:bodyPr/>
          <a:lstStyle/>
          <a:p>
            <a:endParaRPr lang="vi-VN"/>
          </a:p>
        </p:txBody>
      </p:sp>
      <p:sp>
        <p:nvSpPr>
          <p:cNvPr id="41" name="Text 39"/>
          <p:cNvSpPr/>
          <p:nvPr/>
        </p:nvSpPr>
        <p:spPr>
          <a:xfrm>
            <a:off x="842843" y="6789301"/>
            <a:ext cx="290989" cy="296942"/>
          </a:xfrm>
          <a:prstGeom prst="rect">
            <a:avLst/>
          </a:prstGeom>
          <a:noFill/>
          <a:ln/>
        </p:spPr>
        <p:txBody>
          <a:bodyPr wrap="none" lIns="0" tIns="0" rIns="0" bIns="0" rtlCol="0" anchor="t"/>
          <a:lstStyle/>
          <a:p>
            <a:pPr marL="0" indent="0" algn="l">
              <a:lnSpc>
                <a:spcPts val="2300"/>
              </a:lnSpc>
              <a:buNone/>
            </a:pPr>
            <a:r>
              <a:rPr lang="en-US" sz="1450" dirty="0">
                <a:solidFill>
                  <a:srgbClr val="384653"/>
                </a:solidFill>
                <a:latin typeface="Montserrat" pitchFamily="34" charset="0"/>
                <a:ea typeface="Montserrat" pitchFamily="34" charset="-122"/>
                <a:cs typeface="Montserrat" pitchFamily="34" charset="-120"/>
              </a:rPr>
              <a:t>54</a:t>
            </a:r>
            <a:endParaRPr lang="en-US" sz="1450" dirty="0"/>
          </a:p>
        </p:txBody>
      </p:sp>
      <p:sp>
        <p:nvSpPr>
          <p:cNvPr id="42" name="Text 40"/>
          <p:cNvSpPr/>
          <p:nvPr/>
        </p:nvSpPr>
        <p:spPr>
          <a:xfrm>
            <a:off x="1512451" y="6789301"/>
            <a:ext cx="4947761" cy="296942"/>
          </a:xfrm>
          <a:prstGeom prst="rect">
            <a:avLst/>
          </a:prstGeom>
          <a:noFill/>
          <a:ln/>
        </p:spPr>
        <p:txBody>
          <a:bodyPr wrap="none" lIns="0" tIns="0" rIns="0" bIns="0" rtlCol="0" anchor="t"/>
          <a:lstStyle/>
          <a:p>
            <a:pPr marL="0" indent="0" algn="l">
              <a:lnSpc>
                <a:spcPts val="2300"/>
              </a:lnSpc>
              <a:buNone/>
            </a:pPr>
            <a:r>
              <a:rPr lang="en-US" sz="1450" dirty="0">
                <a:solidFill>
                  <a:srgbClr val="384653"/>
                </a:solidFill>
                <a:latin typeface="Montserrat" pitchFamily="34" charset="0"/>
                <a:ea typeface="Montserrat" pitchFamily="34" charset="-122"/>
                <a:cs typeface="Montserrat" pitchFamily="34" charset="-120"/>
              </a:rPr>
              <a:t>Cập nhật tham chiếu repository sang vị trí mới</a:t>
            </a:r>
            <a:endParaRPr lang="en-US" sz="1450" dirty="0"/>
          </a:p>
        </p:txBody>
      </p:sp>
      <p:sp>
        <p:nvSpPr>
          <p:cNvPr id="43" name="Text 41"/>
          <p:cNvSpPr/>
          <p:nvPr/>
        </p:nvSpPr>
        <p:spPr>
          <a:xfrm>
            <a:off x="6838831" y="6789301"/>
            <a:ext cx="1618774" cy="593884"/>
          </a:xfrm>
          <a:prstGeom prst="rect">
            <a:avLst/>
          </a:prstGeom>
          <a:noFill/>
          <a:ln/>
        </p:spPr>
        <p:txBody>
          <a:bodyPr wrap="square" lIns="0" tIns="0" rIns="0" bIns="0" rtlCol="0" anchor="t"/>
          <a:lstStyle/>
          <a:p>
            <a:pPr marL="0" indent="0" algn="l">
              <a:lnSpc>
                <a:spcPts val="2300"/>
              </a:lnSpc>
              <a:buNone/>
            </a:pPr>
            <a:r>
              <a:rPr lang="en-US" sz="1450" dirty="0">
                <a:solidFill>
                  <a:srgbClr val="384653"/>
                </a:solidFill>
                <a:latin typeface="Montserrat" pitchFamily="34" charset="0"/>
                <a:ea typeface="Montserrat" pitchFamily="34" charset="-122"/>
                <a:cs typeface="Montserrat" pitchFamily="34" charset="-120"/>
              </a:rPr>
              <a:t>Nguyễn Huỳnh Phú Vinh</a:t>
            </a:r>
            <a:endParaRPr lang="en-US" sz="1450" dirty="0"/>
          </a:p>
        </p:txBody>
      </p:sp>
      <p:sp>
        <p:nvSpPr>
          <p:cNvPr id="44" name="Text 42"/>
          <p:cNvSpPr/>
          <p:nvPr/>
        </p:nvSpPr>
        <p:spPr>
          <a:xfrm>
            <a:off x="8836223" y="6789301"/>
            <a:ext cx="952976" cy="296942"/>
          </a:xfrm>
          <a:prstGeom prst="rect">
            <a:avLst/>
          </a:prstGeom>
          <a:noFill/>
          <a:ln/>
        </p:spPr>
        <p:txBody>
          <a:bodyPr wrap="none" lIns="0" tIns="0" rIns="0" bIns="0" rtlCol="0" anchor="t"/>
          <a:lstStyle/>
          <a:p>
            <a:pPr marL="0" indent="0" algn="l">
              <a:lnSpc>
                <a:spcPts val="2300"/>
              </a:lnSpc>
              <a:buNone/>
            </a:pPr>
            <a:r>
              <a:rPr lang="en-US" sz="1450" dirty="0">
                <a:solidFill>
                  <a:srgbClr val="384653"/>
                </a:solidFill>
                <a:latin typeface="Montserrat" pitchFamily="34" charset="0"/>
                <a:ea typeface="Montserrat" pitchFamily="34" charset="-122"/>
                <a:cs typeface="Montserrat" pitchFamily="34" charset="-120"/>
              </a:rPr>
              <a:t>2</a:t>
            </a:r>
            <a:endParaRPr lang="en-US" sz="1450" dirty="0"/>
          </a:p>
        </p:txBody>
      </p:sp>
      <p:sp>
        <p:nvSpPr>
          <p:cNvPr id="45" name="Text 43"/>
          <p:cNvSpPr/>
          <p:nvPr/>
        </p:nvSpPr>
        <p:spPr>
          <a:xfrm>
            <a:off x="10167818" y="6789301"/>
            <a:ext cx="1618774" cy="296942"/>
          </a:xfrm>
          <a:prstGeom prst="rect">
            <a:avLst/>
          </a:prstGeom>
          <a:noFill/>
          <a:ln/>
        </p:spPr>
        <p:txBody>
          <a:bodyPr wrap="none" lIns="0" tIns="0" rIns="0" bIns="0" rtlCol="0" anchor="t"/>
          <a:lstStyle/>
          <a:p>
            <a:pPr marL="0" indent="0" algn="l">
              <a:lnSpc>
                <a:spcPts val="2300"/>
              </a:lnSpc>
              <a:buNone/>
            </a:pPr>
            <a:r>
              <a:rPr lang="en-US" sz="1450" dirty="0">
                <a:solidFill>
                  <a:srgbClr val="384653"/>
                </a:solidFill>
                <a:latin typeface="Montserrat" pitchFamily="34" charset="0"/>
                <a:ea typeface="Montserrat" pitchFamily="34" charset="-122"/>
                <a:cs typeface="Montserrat" pitchFamily="34" charset="-120"/>
              </a:rPr>
              <a:t>19/07/2025</a:t>
            </a:r>
            <a:endParaRPr lang="en-US" sz="1450" dirty="0"/>
          </a:p>
        </p:txBody>
      </p:sp>
      <p:sp>
        <p:nvSpPr>
          <p:cNvPr id="46" name="Text 44"/>
          <p:cNvSpPr/>
          <p:nvPr/>
        </p:nvSpPr>
        <p:spPr>
          <a:xfrm>
            <a:off x="12165211" y="6789301"/>
            <a:ext cx="1622584" cy="296942"/>
          </a:xfrm>
          <a:prstGeom prst="rect">
            <a:avLst/>
          </a:prstGeom>
          <a:noFill/>
          <a:ln/>
        </p:spPr>
        <p:txBody>
          <a:bodyPr wrap="none" lIns="0" tIns="0" rIns="0" bIns="0" rtlCol="0" anchor="t"/>
          <a:lstStyle/>
          <a:p>
            <a:pPr marL="0" indent="0" algn="l">
              <a:lnSpc>
                <a:spcPts val="2300"/>
              </a:lnSpc>
              <a:buNone/>
            </a:pPr>
            <a:r>
              <a:rPr lang="en-US" sz="1450" dirty="0">
                <a:solidFill>
                  <a:srgbClr val="384653"/>
                </a:solidFill>
                <a:latin typeface="Montserrat" pitchFamily="34" charset="0"/>
                <a:ea typeface="Montserrat" pitchFamily="34" charset="-122"/>
                <a:cs typeface="Montserrat" pitchFamily="34" charset="-120"/>
              </a:rPr>
              <a:t>19/07/2025</a:t>
            </a:r>
            <a:endParaRPr lang="en-US" sz="14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448270" y="451485"/>
            <a:ext cx="6542246" cy="421243"/>
          </a:xfrm>
          <a:prstGeom prst="rect">
            <a:avLst/>
          </a:prstGeom>
          <a:noFill/>
          <a:ln/>
        </p:spPr>
        <p:txBody>
          <a:bodyPr wrap="none" lIns="0" tIns="0" rIns="0" bIns="0" rtlCol="0" anchor="t"/>
          <a:lstStyle/>
          <a:p>
            <a:pPr marL="0" indent="0" algn="l">
              <a:lnSpc>
                <a:spcPts val="3300"/>
              </a:lnSpc>
              <a:buNone/>
            </a:pPr>
            <a:r>
              <a:rPr lang="en-US" sz="2650" b="1" dirty="0">
                <a:solidFill>
                  <a:srgbClr val="2E3C4E"/>
                </a:solidFill>
                <a:latin typeface="Barlow Bold" pitchFamily="34" charset="0"/>
                <a:ea typeface="Barlow Bold" pitchFamily="34" charset="-122"/>
                <a:cs typeface="Barlow Bold" pitchFamily="34" charset="-120"/>
              </a:rPr>
              <a:t>Kế Hoạch Scrum: Quy Trình &amp; Quản Lý Rủi Ro</a:t>
            </a:r>
            <a:endParaRPr lang="en-US" sz="2650" dirty="0"/>
          </a:p>
        </p:txBody>
      </p:sp>
      <p:sp>
        <p:nvSpPr>
          <p:cNvPr id="3" name="Text 1"/>
          <p:cNvSpPr/>
          <p:nvPr/>
        </p:nvSpPr>
        <p:spPr>
          <a:xfrm>
            <a:off x="448270" y="1128832"/>
            <a:ext cx="13733859" cy="204907"/>
          </a:xfrm>
          <a:prstGeom prst="rect">
            <a:avLst/>
          </a:prstGeom>
          <a:noFill/>
          <a:ln/>
        </p:spPr>
        <p:txBody>
          <a:bodyPr wrap="none" lIns="0" tIns="0" rIns="0" bIns="0" rtlCol="0" anchor="t"/>
          <a:lstStyle/>
          <a:p>
            <a:pPr marL="0" indent="0" algn="l">
              <a:lnSpc>
                <a:spcPts val="1600"/>
              </a:lnSpc>
              <a:buNone/>
            </a:pPr>
            <a:r>
              <a:rPr lang="en-US" sz="1000" dirty="0">
                <a:solidFill>
                  <a:srgbClr val="384653"/>
                </a:solidFill>
                <a:latin typeface="Montserrat" pitchFamily="34" charset="0"/>
                <a:ea typeface="Montserrat" pitchFamily="34" charset="-122"/>
                <a:cs typeface="Montserrat" pitchFamily="34" charset="-120"/>
              </a:rPr>
              <a:t>Để đảm bảo dự án được triển khai hiệu quả và giảm thiểu rủi ro, chúng tôi tuân thủ quy trình Scrum tiêu chuẩn và đã xác định các biện pháp quản lý rủi ro cụ thể.</a:t>
            </a:r>
            <a:endParaRPr lang="en-US" sz="1000" dirty="0"/>
          </a:p>
        </p:txBody>
      </p:sp>
      <p:sp>
        <p:nvSpPr>
          <p:cNvPr id="4" name="Text 2"/>
          <p:cNvSpPr/>
          <p:nvPr/>
        </p:nvSpPr>
        <p:spPr>
          <a:xfrm>
            <a:off x="448270" y="1525786"/>
            <a:ext cx="2696647" cy="337066"/>
          </a:xfrm>
          <a:prstGeom prst="rect">
            <a:avLst/>
          </a:prstGeom>
          <a:noFill/>
          <a:ln/>
        </p:spPr>
        <p:txBody>
          <a:bodyPr wrap="none" lIns="0" tIns="0" rIns="0" bIns="0" rtlCol="0" anchor="t"/>
          <a:lstStyle/>
          <a:p>
            <a:pPr marL="0" indent="0" algn="l">
              <a:lnSpc>
                <a:spcPts val="2650"/>
              </a:lnSpc>
              <a:buNone/>
            </a:pPr>
            <a:r>
              <a:rPr lang="en-US" sz="2100" b="1" dirty="0">
                <a:solidFill>
                  <a:srgbClr val="2E3C4E"/>
                </a:solidFill>
                <a:latin typeface="Barlow Bold" pitchFamily="34" charset="0"/>
                <a:ea typeface="Barlow Bold" pitchFamily="34" charset="-122"/>
                <a:cs typeface="Barlow Bold" pitchFamily="34" charset="-120"/>
              </a:rPr>
              <a:t>Quy Trình Scrum</a:t>
            </a:r>
            <a:endParaRPr lang="en-US" sz="2100" dirty="0"/>
          </a:p>
        </p:txBody>
      </p:sp>
      <p:sp>
        <p:nvSpPr>
          <p:cNvPr id="5" name="Shape 3"/>
          <p:cNvSpPr/>
          <p:nvPr/>
        </p:nvSpPr>
        <p:spPr>
          <a:xfrm>
            <a:off x="448270" y="2246948"/>
            <a:ext cx="6802874" cy="1160740"/>
          </a:xfrm>
          <a:prstGeom prst="roundRect">
            <a:avLst>
              <a:gd name="adj" fmla="val 6302"/>
            </a:avLst>
          </a:prstGeom>
          <a:solidFill>
            <a:srgbClr val="FFFFFF"/>
          </a:solidFill>
          <a:ln/>
        </p:spPr>
        <p:txBody>
          <a:bodyPr/>
          <a:lstStyle/>
          <a:p>
            <a:endParaRPr lang="vi-VN"/>
          </a:p>
        </p:txBody>
      </p:sp>
      <p:pic>
        <p:nvPicPr>
          <p:cNvPr id="6" name="Image 0" descr="preencoded.png"/>
          <p:cNvPicPr>
            <a:picLocks noChangeAspect="1"/>
          </p:cNvPicPr>
          <p:nvPr/>
        </p:nvPicPr>
        <p:blipFill>
          <a:blip r:embed="rId3"/>
          <a:stretch>
            <a:fillRect/>
          </a:stretch>
        </p:blipFill>
        <p:spPr>
          <a:xfrm>
            <a:off x="448270" y="2231708"/>
            <a:ext cx="6802874" cy="60960"/>
          </a:xfrm>
          <a:prstGeom prst="rect">
            <a:avLst/>
          </a:prstGeom>
        </p:spPr>
      </p:pic>
      <p:pic>
        <p:nvPicPr>
          <p:cNvPr id="7" name="Image 1" descr="preencoded.png"/>
          <p:cNvPicPr>
            <a:picLocks noChangeAspect="1"/>
          </p:cNvPicPr>
          <p:nvPr/>
        </p:nvPicPr>
        <p:blipFill>
          <a:blip r:embed="rId4"/>
          <a:stretch>
            <a:fillRect/>
          </a:stretch>
        </p:blipFill>
        <p:spPr>
          <a:xfrm>
            <a:off x="3657540" y="2054900"/>
            <a:ext cx="384215" cy="384215"/>
          </a:xfrm>
          <a:prstGeom prst="rect">
            <a:avLst/>
          </a:prstGeom>
        </p:spPr>
      </p:pic>
      <p:pic>
        <p:nvPicPr>
          <p:cNvPr id="8" name="Image 2" descr="preencoded.png"/>
          <p:cNvPicPr>
            <a:picLocks noChangeAspect="1"/>
          </p:cNvPicPr>
          <p:nvPr/>
        </p:nvPicPr>
        <p:blipFill>
          <a:blip r:embed="rId5"/>
          <a:stretch>
            <a:fillRect/>
          </a:stretch>
        </p:blipFill>
        <p:spPr>
          <a:xfrm>
            <a:off x="3772793" y="2150983"/>
            <a:ext cx="153710" cy="192048"/>
          </a:xfrm>
          <a:prstGeom prst="rect">
            <a:avLst/>
          </a:prstGeom>
        </p:spPr>
      </p:pic>
      <p:sp>
        <p:nvSpPr>
          <p:cNvPr id="9" name="Text 4"/>
          <p:cNvSpPr/>
          <p:nvPr/>
        </p:nvSpPr>
        <p:spPr>
          <a:xfrm>
            <a:off x="591503" y="2567107"/>
            <a:ext cx="1685449" cy="210741"/>
          </a:xfrm>
          <a:prstGeom prst="rect">
            <a:avLst/>
          </a:prstGeom>
          <a:noFill/>
          <a:ln/>
        </p:spPr>
        <p:txBody>
          <a:bodyPr wrap="none" lIns="0" tIns="0" rIns="0" bIns="0" rtlCol="0" anchor="t"/>
          <a:lstStyle/>
          <a:p>
            <a:pPr marL="0" indent="0" algn="l">
              <a:lnSpc>
                <a:spcPts val="1650"/>
              </a:lnSpc>
              <a:buNone/>
            </a:pPr>
            <a:r>
              <a:rPr lang="en-US" sz="1300" b="1" dirty="0">
                <a:solidFill>
                  <a:srgbClr val="384653"/>
                </a:solidFill>
                <a:latin typeface="Barlow Bold" pitchFamily="34" charset="0"/>
                <a:ea typeface="Barlow Bold" pitchFamily="34" charset="-122"/>
                <a:cs typeface="Barlow Bold" pitchFamily="34" charset="-120"/>
              </a:rPr>
              <a:t>Sprint Planning</a:t>
            </a:r>
            <a:endParaRPr lang="en-US" sz="1300" dirty="0"/>
          </a:p>
        </p:txBody>
      </p:sp>
      <p:sp>
        <p:nvSpPr>
          <p:cNvPr id="10" name="Text 5"/>
          <p:cNvSpPr/>
          <p:nvPr/>
        </p:nvSpPr>
        <p:spPr>
          <a:xfrm>
            <a:off x="591503" y="2854643"/>
            <a:ext cx="6516410" cy="409813"/>
          </a:xfrm>
          <a:prstGeom prst="rect">
            <a:avLst/>
          </a:prstGeom>
          <a:noFill/>
          <a:ln/>
        </p:spPr>
        <p:txBody>
          <a:bodyPr wrap="square" lIns="0" tIns="0" rIns="0" bIns="0" rtlCol="0" anchor="t"/>
          <a:lstStyle/>
          <a:p>
            <a:pPr marL="0" indent="0" algn="l">
              <a:lnSpc>
                <a:spcPts val="1600"/>
              </a:lnSpc>
              <a:buNone/>
            </a:pPr>
            <a:r>
              <a:rPr lang="en-US" sz="1000" dirty="0">
                <a:solidFill>
                  <a:srgbClr val="384653"/>
                </a:solidFill>
                <a:latin typeface="Montserrat" pitchFamily="34" charset="0"/>
                <a:ea typeface="Montserrat" pitchFamily="34" charset="-122"/>
                <a:cs typeface="Montserrat" pitchFamily="34" charset="-120"/>
              </a:rPr>
              <a:t>Đầu mỗi Sprint, nhóm xác định mục tiêu, chọn hạng mục từ Product Backlog, phân công nhiệm vụ và ước lượng Story Points.</a:t>
            </a:r>
            <a:endParaRPr lang="en-US" sz="1000" dirty="0"/>
          </a:p>
        </p:txBody>
      </p:sp>
      <p:sp>
        <p:nvSpPr>
          <p:cNvPr id="11" name="Shape 6"/>
          <p:cNvSpPr/>
          <p:nvPr/>
        </p:nvSpPr>
        <p:spPr>
          <a:xfrm>
            <a:off x="7379137" y="2246948"/>
            <a:ext cx="6802993" cy="1160740"/>
          </a:xfrm>
          <a:prstGeom prst="roundRect">
            <a:avLst>
              <a:gd name="adj" fmla="val 6302"/>
            </a:avLst>
          </a:prstGeom>
          <a:solidFill>
            <a:srgbClr val="FFFFFF"/>
          </a:solidFill>
          <a:ln/>
        </p:spPr>
        <p:txBody>
          <a:bodyPr/>
          <a:lstStyle/>
          <a:p>
            <a:endParaRPr lang="vi-VN"/>
          </a:p>
        </p:txBody>
      </p:sp>
      <p:pic>
        <p:nvPicPr>
          <p:cNvPr id="12" name="Image 3" descr="preencoded.png"/>
          <p:cNvPicPr>
            <a:picLocks noChangeAspect="1"/>
          </p:cNvPicPr>
          <p:nvPr/>
        </p:nvPicPr>
        <p:blipFill>
          <a:blip r:embed="rId3"/>
          <a:stretch>
            <a:fillRect/>
          </a:stretch>
        </p:blipFill>
        <p:spPr>
          <a:xfrm>
            <a:off x="7379137" y="2231708"/>
            <a:ext cx="6802993" cy="60960"/>
          </a:xfrm>
          <a:prstGeom prst="rect">
            <a:avLst/>
          </a:prstGeom>
        </p:spPr>
      </p:pic>
      <p:pic>
        <p:nvPicPr>
          <p:cNvPr id="13" name="Image 4" descr="preencoded.png"/>
          <p:cNvPicPr>
            <a:picLocks noChangeAspect="1"/>
          </p:cNvPicPr>
          <p:nvPr/>
        </p:nvPicPr>
        <p:blipFill>
          <a:blip r:embed="rId4"/>
          <a:stretch>
            <a:fillRect/>
          </a:stretch>
        </p:blipFill>
        <p:spPr>
          <a:xfrm>
            <a:off x="10588526" y="2054900"/>
            <a:ext cx="384215" cy="384215"/>
          </a:xfrm>
          <a:prstGeom prst="rect">
            <a:avLst/>
          </a:prstGeom>
        </p:spPr>
      </p:pic>
      <p:pic>
        <p:nvPicPr>
          <p:cNvPr id="14" name="Image 5" descr="preencoded.png"/>
          <p:cNvPicPr>
            <a:picLocks noChangeAspect="1"/>
          </p:cNvPicPr>
          <p:nvPr/>
        </p:nvPicPr>
        <p:blipFill>
          <a:blip r:embed="rId6"/>
          <a:stretch>
            <a:fillRect/>
          </a:stretch>
        </p:blipFill>
        <p:spPr>
          <a:xfrm>
            <a:off x="10703778" y="2150983"/>
            <a:ext cx="153710" cy="192048"/>
          </a:xfrm>
          <a:prstGeom prst="rect">
            <a:avLst/>
          </a:prstGeom>
        </p:spPr>
      </p:pic>
      <p:sp>
        <p:nvSpPr>
          <p:cNvPr id="15" name="Text 7"/>
          <p:cNvSpPr/>
          <p:nvPr/>
        </p:nvSpPr>
        <p:spPr>
          <a:xfrm>
            <a:off x="7522369" y="2567107"/>
            <a:ext cx="1685449" cy="210741"/>
          </a:xfrm>
          <a:prstGeom prst="rect">
            <a:avLst/>
          </a:prstGeom>
          <a:noFill/>
          <a:ln/>
        </p:spPr>
        <p:txBody>
          <a:bodyPr wrap="none" lIns="0" tIns="0" rIns="0" bIns="0" rtlCol="0" anchor="t"/>
          <a:lstStyle/>
          <a:p>
            <a:pPr marL="0" indent="0" algn="l">
              <a:lnSpc>
                <a:spcPts val="1650"/>
              </a:lnSpc>
              <a:buNone/>
            </a:pPr>
            <a:r>
              <a:rPr lang="en-US" sz="1300" b="1" dirty="0">
                <a:solidFill>
                  <a:srgbClr val="384653"/>
                </a:solidFill>
                <a:latin typeface="Barlow Bold" pitchFamily="34" charset="0"/>
                <a:ea typeface="Barlow Bold" pitchFamily="34" charset="-122"/>
                <a:cs typeface="Barlow Bold" pitchFamily="34" charset="-120"/>
              </a:rPr>
              <a:t>Daily Scrum</a:t>
            </a:r>
            <a:endParaRPr lang="en-US" sz="1300" dirty="0"/>
          </a:p>
        </p:txBody>
      </p:sp>
      <p:sp>
        <p:nvSpPr>
          <p:cNvPr id="16" name="Text 8"/>
          <p:cNvSpPr/>
          <p:nvPr/>
        </p:nvSpPr>
        <p:spPr>
          <a:xfrm>
            <a:off x="7522369" y="2854643"/>
            <a:ext cx="6516529" cy="409813"/>
          </a:xfrm>
          <a:prstGeom prst="rect">
            <a:avLst/>
          </a:prstGeom>
          <a:noFill/>
          <a:ln/>
        </p:spPr>
        <p:txBody>
          <a:bodyPr wrap="square" lIns="0" tIns="0" rIns="0" bIns="0" rtlCol="0" anchor="t"/>
          <a:lstStyle/>
          <a:p>
            <a:pPr marL="0" indent="0" algn="l">
              <a:lnSpc>
                <a:spcPts val="1600"/>
              </a:lnSpc>
              <a:buNone/>
            </a:pPr>
            <a:r>
              <a:rPr lang="en-US" sz="1000" dirty="0">
                <a:solidFill>
                  <a:srgbClr val="384653"/>
                </a:solidFill>
                <a:latin typeface="Montserrat" pitchFamily="34" charset="0"/>
                <a:ea typeface="Montserrat" pitchFamily="34" charset="-122"/>
                <a:cs typeface="Montserrat" pitchFamily="34" charset="-120"/>
              </a:rPr>
              <a:t>Cuộc họp ngắn hàng ngày (15 phút) để đồng bộ tiến độ, thảo luận vấn đề phát sinh và lập kế hoạch cho 24 giờ tiếp theo.</a:t>
            </a:r>
            <a:endParaRPr lang="en-US" sz="1000" dirty="0"/>
          </a:p>
        </p:txBody>
      </p:sp>
      <p:sp>
        <p:nvSpPr>
          <p:cNvPr id="17" name="Shape 9"/>
          <p:cNvSpPr/>
          <p:nvPr/>
        </p:nvSpPr>
        <p:spPr>
          <a:xfrm>
            <a:off x="448270" y="3727728"/>
            <a:ext cx="6802874" cy="1160740"/>
          </a:xfrm>
          <a:prstGeom prst="roundRect">
            <a:avLst>
              <a:gd name="adj" fmla="val 6302"/>
            </a:avLst>
          </a:prstGeom>
          <a:solidFill>
            <a:srgbClr val="FFFFFF"/>
          </a:solidFill>
          <a:ln/>
        </p:spPr>
        <p:txBody>
          <a:bodyPr/>
          <a:lstStyle/>
          <a:p>
            <a:endParaRPr lang="vi-VN"/>
          </a:p>
        </p:txBody>
      </p:sp>
      <p:pic>
        <p:nvPicPr>
          <p:cNvPr id="18" name="Image 6" descr="preencoded.png"/>
          <p:cNvPicPr>
            <a:picLocks noChangeAspect="1"/>
          </p:cNvPicPr>
          <p:nvPr/>
        </p:nvPicPr>
        <p:blipFill>
          <a:blip r:embed="rId3"/>
          <a:stretch>
            <a:fillRect/>
          </a:stretch>
        </p:blipFill>
        <p:spPr>
          <a:xfrm>
            <a:off x="448270" y="3712488"/>
            <a:ext cx="6802874" cy="60960"/>
          </a:xfrm>
          <a:prstGeom prst="rect">
            <a:avLst/>
          </a:prstGeom>
        </p:spPr>
      </p:pic>
      <p:pic>
        <p:nvPicPr>
          <p:cNvPr id="19" name="Image 7" descr="preencoded.png"/>
          <p:cNvPicPr>
            <a:picLocks noChangeAspect="1"/>
          </p:cNvPicPr>
          <p:nvPr/>
        </p:nvPicPr>
        <p:blipFill>
          <a:blip r:embed="rId4"/>
          <a:stretch>
            <a:fillRect/>
          </a:stretch>
        </p:blipFill>
        <p:spPr>
          <a:xfrm>
            <a:off x="3657540" y="3535680"/>
            <a:ext cx="384215" cy="384215"/>
          </a:xfrm>
          <a:prstGeom prst="rect">
            <a:avLst/>
          </a:prstGeom>
        </p:spPr>
      </p:pic>
      <p:pic>
        <p:nvPicPr>
          <p:cNvPr id="20" name="Image 8" descr="preencoded.png"/>
          <p:cNvPicPr>
            <a:picLocks noChangeAspect="1"/>
          </p:cNvPicPr>
          <p:nvPr/>
        </p:nvPicPr>
        <p:blipFill>
          <a:blip r:embed="rId7"/>
          <a:stretch>
            <a:fillRect/>
          </a:stretch>
        </p:blipFill>
        <p:spPr>
          <a:xfrm>
            <a:off x="3772793" y="3631763"/>
            <a:ext cx="153710" cy="192048"/>
          </a:xfrm>
          <a:prstGeom prst="rect">
            <a:avLst/>
          </a:prstGeom>
        </p:spPr>
      </p:pic>
      <p:sp>
        <p:nvSpPr>
          <p:cNvPr id="21" name="Text 10"/>
          <p:cNvSpPr/>
          <p:nvPr/>
        </p:nvSpPr>
        <p:spPr>
          <a:xfrm>
            <a:off x="591503" y="4047887"/>
            <a:ext cx="1685449" cy="210741"/>
          </a:xfrm>
          <a:prstGeom prst="rect">
            <a:avLst/>
          </a:prstGeom>
          <a:noFill/>
          <a:ln/>
        </p:spPr>
        <p:txBody>
          <a:bodyPr wrap="none" lIns="0" tIns="0" rIns="0" bIns="0" rtlCol="0" anchor="t"/>
          <a:lstStyle/>
          <a:p>
            <a:pPr marL="0" indent="0" algn="l">
              <a:lnSpc>
                <a:spcPts val="1650"/>
              </a:lnSpc>
              <a:buNone/>
            </a:pPr>
            <a:r>
              <a:rPr lang="en-US" sz="1300" b="1" dirty="0">
                <a:solidFill>
                  <a:srgbClr val="384653"/>
                </a:solidFill>
                <a:latin typeface="Barlow Bold" pitchFamily="34" charset="0"/>
                <a:ea typeface="Barlow Bold" pitchFamily="34" charset="-122"/>
                <a:cs typeface="Barlow Bold" pitchFamily="34" charset="-120"/>
              </a:rPr>
              <a:t>Sprint Review</a:t>
            </a:r>
            <a:endParaRPr lang="en-US" sz="1300" dirty="0"/>
          </a:p>
        </p:txBody>
      </p:sp>
      <p:sp>
        <p:nvSpPr>
          <p:cNvPr id="22" name="Text 11"/>
          <p:cNvSpPr/>
          <p:nvPr/>
        </p:nvSpPr>
        <p:spPr>
          <a:xfrm>
            <a:off x="591503" y="4335423"/>
            <a:ext cx="6516410" cy="409813"/>
          </a:xfrm>
          <a:prstGeom prst="rect">
            <a:avLst/>
          </a:prstGeom>
          <a:noFill/>
          <a:ln/>
        </p:spPr>
        <p:txBody>
          <a:bodyPr wrap="square" lIns="0" tIns="0" rIns="0" bIns="0" rtlCol="0" anchor="t"/>
          <a:lstStyle/>
          <a:p>
            <a:pPr marL="0" indent="0" algn="l">
              <a:lnSpc>
                <a:spcPts val="1600"/>
              </a:lnSpc>
              <a:buNone/>
            </a:pPr>
            <a:r>
              <a:rPr lang="en-US" sz="1000" dirty="0">
                <a:solidFill>
                  <a:srgbClr val="384653"/>
                </a:solidFill>
                <a:latin typeface="Montserrat" pitchFamily="34" charset="0"/>
                <a:ea typeface="Montserrat" pitchFamily="34" charset="-122"/>
                <a:cs typeface="Montserrat" pitchFamily="34" charset="-120"/>
              </a:rPr>
              <a:t>Cuối Sprint, nhóm trình bày Increments đã hoàn thành để nhận phản hồi từ Product Owner và các bên liên quan, đồng thời điều chỉnh Product Backlog.</a:t>
            </a:r>
            <a:endParaRPr lang="en-US" sz="1000" dirty="0"/>
          </a:p>
        </p:txBody>
      </p:sp>
      <p:sp>
        <p:nvSpPr>
          <p:cNvPr id="23" name="Shape 12"/>
          <p:cNvSpPr/>
          <p:nvPr/>
        </p:nvSpPr>
        <p:spPr>
          <a:xfrm>
            <a:off x="7379137" y="3727728"/>
            <a:ext cx="6802993" cy="1160740"/>
          </a:xfrm>
          <a:prstGeom prst="roundRect">
            <a:avLst>
              <a:gd name="adj" fmla="val 6302"/>
            </a:avLst>
          </a:prstGeom>
          <a:solidFill>
            <a:srgbClr val="FFFFFF"/>
          </a:solidFill>
          <a:ln/>
        </p:spPr>
        <p:txBody>
          <a:bodyPr/>
          <a:lstStyle/>
          <a:p>
            <a:endParaRPr lang="vi-VN"/>
          </a:p>
        </p:txBody>
      </p:sp>
      <p:pic>
        <p:nvPicPr>
          <p:cNvPr id="24" name="Image 9" descr="preencoded.png"/>
          <p:cNvPicPr>
            <a:picLocks noChangeAspect="1"/>
          </p:cNvPicPr>
          <p:nvPr/>
        </p:nvPicPr>
        <p:blipFill>
          <a:blip r:embed="rId3"/>
          <a:stretch>
            <a:fillRect/>
          </a:stretch>
        </p:blipFill>
        <p:spPr>
          <a:xfrm>
            <a:off x="7379137" y="3712488"/>
            <a:ext cx="6802993" cy="60960"/>
          </a:xfrm>
          <a:prstGeom prst="rect">
            <a:avLst/>
          </a:prstGeom>
        </p:spPr>
      </p:pic>
      <p:pic>
        <p:nvPicPr>
          <p:cNvPr id="25" name="Image 10" descr="preencoded.png"/>
          <p:cNvPicPr>
            <a:picLocks noChangeAspect="1"/>
          </p:cNvPicPr>
          <p:nvPr/>
        </p:nvPicPr>
        <p:blipFill>
          <a:blip r:embed="rId4"/>
          <a:stretch>
            <a:fillRect/>
          </a:stretch>
        </p:blipFill>
        <p:spPr>
          <a:xfrm>
            <a:off x="10588526" y="3535680"/>
            <a:ext cx="384215" cy="384215"/>
          </a:xfrm>
          <a:prstGeom prst="rect">
            <a:avLst/>
          </a:prstGeom>
        </p:spPr>
      </p:pic>
      <p:pic>
        <p:nvPicPr>
          <p:cNvPr id="26" name="Image 11" descr="preencoded.png"/>
          <p:cNvPicPr>
            <a:picLocks noChangeAspect="1"/>
          </p:cNvPicPr>
          <p:nvPr/>
        </p:nvPicPr>
        <p:blipFill>
          <a:blip r:embed="rId8"/>
          <a:stretch>
            <a:fillRect/>
          </a:stretch>
        </p:blipFill>
        <p:spPr>
          <a:xfrm>
            <a:off x="10703778" y="3631763"/>
            <a:ext cx="153710" cy="192048"/>
          </a:xfrm>
          <a:prstGeom prst="rect">
            <a:avLst/>
          </a:prstGeom>
        </p:spPr>
      </p:pic>
      <p:sp>
        <p:nvSpPr>
          <p:cNvPr id="27" name="Text 13"/>
          <p:cNvSpPr/>
          <p:nvPr/>
        </p:nvSpPr>
        <p:spPr>
          <a:xfrm>
            <a:off x="7522369" y="4047887"/>
            <a:ext cx="1685449" cy="210741"/>
          </a:xfrm>
          <a:prstGeom prst="rect">
            <a:avLst/>
          </a:prstGeom>
          <a:noFill/>
          <a:ln/>
        </p:spPr>
        <p:txBody>
          <a:bodyPr wrap="none" lIns="0" tIns="0" rIns="0" bIns="0" rtlCol="0" anchor="t"/>
          <a:lstStyle/>
          <a:p>
            <a:pPr marL="0" indent="0" algn="l">
              <a:lnSpc>
                <a:spcPts val="1650"/>
              </a:lnSpc>
              <a:buNone/>
            </a:pPr>
            <a:r>
              <a:rPr lang="en-US" sz="1300" b="1" dirty="0">
                <a:solidFill>
                  <a:srgbClr val="384653"/>
                </a:solidFill>
                <a:latin typeface="Barlow Bold" pitchFamily="34" charset="0"/>
                <a:ea typeface="Barlow Bold" pitchFamily="34" charset="-122"/>
                <a:cs typeface="Barlow Bold" pitchFamily="34" charset="-120"/>
              </a:rPr>
              <a:t>Sprint Retrospective</a:t>
            </a:r>
            <a:endParaRPr lang="en-US" sz="1300" dirty="0"/>
          </a:p>
        </p:txBody>
      </p:sp>
      <p:sp>
        <p:nvSpPr>
          <p:cNvPr id="28" name="Text 14"/>
          <p:cNvSpPr/>
          <p:nvPr/>
        </p:nvSpPr>
        <p:spPr>
          <a:xfrm>
            <a:off x="7522369" y="4335423"/>
            <a:ext cx="6516529" cy="409813"/>
          </a:xfrm>
          <a:prstGeom prst="rect">
            <a:avLst/>
          </a:prstGeom>
          <a:noFill/>
          <a:ln/>
        </p:spPr>
        <p:txBody>
          <a:bodyPr wrap="square" lIns="0" tIns="0" rIns="0" bIns="0" rtlCol="0" anchor="t"/>
          <a:lstStyle/>
          <a:p>
            <a:pPr marL="0" indent="0" algn="l">
              <a:lnSpc>
                <a:spcPts val="1600"/>
              </a:lnSpc>
              <a:buNone/>
            </a:pPr>
            <a:r>
              <a:rPr lang="en-US" sz="1000" dirty="0">
                <a:solidFill>
                  <a:srgbClr val="384653"/>
                </a:solidFill>
                <a:latin typeface="Montserrat" pitchFamily="34" charset="0"/>
                <a:ea typeface="Montserrat" pitchFamily="34" charset="-122"/>
                <a:cs typeface="Montserrat" pitchFamily="34" charset="-120"/>
              </a:rPr>
              <a:t>Cuối Sprint, nhóm thảo luận về những điểm đã làm tốt, những gì cần cải thiện và lập kế hoạch hành động cho Sprint tiếp theo.</a:t>
            </a:r>
            <a:endParaRPr lang="en-US" sz="1000" dirty="0"/>
          </a:p>
        </p:txBody>
      </p:sp>
      <p:sp>
        <p:nvSpPr>
          <p:cNvPr id="29" name="Text 15"/>
          <p:cNvSpPr/>
          <p:nvPr/>
        </p:nvSpPr>
        <p:spPr>
          <a:xfrm>
            <a:off x="448270" y="5080516"/>
            <a:ext cx="2696647" cy="337066"/>
          </a:xfrm>
          <a:prstGeom prst="rect">
            <a:avLst/>
          </a:prstGeom>
          <a:noFill/>
          <a:ln/>
        </p:spPr>
        <p:txBody>
          <a:bodyPr wrap="none" lIns="0" tIns="0" rIns="0" bIns="0" rtlCol="0" anchor="t"/>
          <a:lstStyle/>
          <a:p>
            <a:pPr marL="0" indent="0" algn="l">
              <a:lnSpc>
                <a:spcPts val="2650"/>
              </a:lnSpc>
              <a:buNone/>
            </a:pPr>
            <a:r>
              <a:rPr lang="en-US" sz="2100" b="1" dirty="0">
                <a:solidFill>
                  <a:srgbClr val="2E3C4E"/>
                </a:solidFill>
                <a:latin typeface="Barlow Bold" pitchFamily="34" charset="0"/>
                <a:ea typeface="Barlow Bold" pitchFamily="34" charset="-122"/>
                <a:cs typeface="Barlow Bold" pitchFamily="34" charset="-120"/>
              </a:rPr>
              <a:t>Quản Lý Rủi Ro</a:t>
            </a:r>
            <a:endParaRPr lang="en-US" sz="2100" dirty="0"/>
          </a:p>
        </p:txBody>
      </p:sp>
      <p:sp>
        <p:nvSpPr>
          <p:cNvPr id="30" name="Text 16"/>
          <p:cNvSpPr/>
          <p:nvPr/>
        </p:nvSpPr>
        <p:spPr>
          <a:xfrm>
            <a:off x="448270" y="5609630"/>
            <a:ext cx="13733859" cy="204907"/>
          </a:xfrm>
          <a:prstGeom prst="rect">
            <a:avLst/>
          </a:prstGeom>
          <a:noFill/>
          <a:ln/>
        </p:spPr>
        <p:txBody>
          <a:bodyPr wrap="none" lIns="0" tIns="0" rIns="0" bIns="0" rtlCol="0" anchor="t"/>
          <a:lstStyle/>
          <a:p>
            <a:pPr marL="0" indent="0" algn="l">
              <a:lnSpc>
                <a:spcPts val="1600"/>
              </a:lnSpc>
              <a:buNone/>
            </a:pPr>
            <a:r>
              <a:rPr lang="en-US" sz="1000" dirty="0">
                <a:solidFill>
                  <a:srgbClr val="384653"/>
                </a:solidFill>
                <a:latin typeface="Montserrat" pitchFamily="34" charset="0"/>
                <a:ea typeface="Montserrat" pitchFamily="34" charset="-122"/>
                <a:cs typeface="Montserrat" pitchFamily="34" charset="-120"/>
              </a:rPr>
              <a:t>Chúng tôi đã xác định các rủi ro tiềm ẩn và đề xuất biện pháp giảm thiểu như sau:</a:t>
            </a:r>
            <a:endParaRPr lang="en-US" sz="1000" dirty="0"/>
          </a:p>
        </p:txBody>
      </p:sp>
      <p:sp>
        <p:nvSpPr>
          <p:cNvPr id="31" name="Shape 17"/>
          <p:cNvSpPr/>
          <p:nvPr/>
        </p:nvSpPr>
        <p:spPr>
          <a:xfrm>
            <a:off x="448270" y="5958602"/>
            <a:ext cx="4492585" cy="1470422"/>
          </a:xfrm>
          <a:prstGeom prst="roundRect">
            <a:avLst>
              <a:gd name="adj" fmla="val 4975"/>
            </a:avLst>
          </a:prstGeom>
          <a:solidFill>
            <a:srgbClr val="FFFFFF"/>
          </a:solidFill>
          <a:ln w="15240">
            <a:solidFill>
              <a:srgbClr val="BACFDD"/>
            </a:solidFill>
            <a:prstDash val="solid"/>
          </a:ln>
        </p:spPr>
        <p:txBody>
          <a:bodyPr/>
          <a:lstStyle/>
          <a:p>
            <a:endParaRPr lang="vi-VN"/>
          </a:p>
        </p:txBody>
      </p:sp>
      <p:pic>
        <p:nvPicPr>
          <p:cNvPr id="32" name="Image 12" descr="preencoded.png"/>
          <p:cNvPicPr>
            <a:picLocks noChangeAspect="1"/>
          </p:cNvPicPr>
          <p:nvPr/>
        </p:nvPicPr>
        <p:blipFill>
          <a:blip r:embed="rId9"/>
          <a:stretch>
            <a:fillRect/>
          </a:stretch>
        </p:blipFill>
        <p:spPr>
          <a:xfrm>
            <a:off x="433030" y="5958602"/>
            <a:ext cx="60960" cy="1470422"/>
          </a:xfrm>
          <a:prstGeom prst="rect">
            <a:avLst/>
          </a:prstGeom>
        </p:spPr>
      </p:pic>
      <p:sp>
        <p:nvSpPr>
          <p:cNvPr id="33" name="Text 18"/>
          <p:cNvSpPr/>
          <p:nvPr/>
        </p:nvSpPr>
        <p:spPr>
          <a:xfrm>
            <a:off x="637223" y="6101834"/>
            <a:ext cx="1685449" cy="210741"/>
          </a:xfrm>
          <a:prstGeom prst="rect">
            <a:avLst/>
          </a:prstGeom>
          <a:noFill/>
          <a:ln/>
        </p:spPr>
        <p:txBody>
          <a:bodyPr wrap="none" lIns="0" tIns="0" rIns="0" bIns="0" rtlCol="0" anchor="t"/>
          <a:lstStyle/>
          <a:p>
            <a:pPr marL="0" indent="0" algn="l">
              <a:lnSpc>
                <a:spcPts val="1650"/>
              </a:lnSpc>
              <a:buNone/>
            </a:pPr>
            <a:r>
              <a:rPr lang="en-US" sz="1300" b="1" dirty="0">
                <a:solidFill>
                  <a:srgbClr val="384653"/>
                </a:solidFill>
                <a:latin typeface="Barlow Bold" pitchFamily="34" charset="0"/>
                <a:ea typeface="Barlow Bold" pitchFamily="34" charset="-122"/>
                <a:cs typeface="Barlow Bold" pitchFamily="34" charset="-120"/>
              </a:rPr>
              <a:t>Rủi ro về kỹ thuật</a:t>
            </a:r>
            <a:endParaRPr lang="en-US" sz="1300" dirty="0"/>
          </a:p>
        </p:txBody>
      </p:sp>
      <p:sp>
        <p:nvSpPr>
          <p:cNvPr id="34" name="Text 19"/>
          <p:cNvSpPr/>
          <p:nvPr/>
        </p:nvSpPr>
        <p:spPr>
          <a:xfrm>
            <a:off x="637223" y="6389370"/>
            <a:ext cx="4160401" cy="409813"/>
          </a:xfrm>
          <a:prstGeom prst="rect">
            <a:avLst/>
          </a:prstGeom>
          <a:noFill/>
          <a:ln/>
        </p:spPr>
        <p:txBody>
          <a:bodyPr wrap="square" lIns="0" tIns="0" rIns="0" bIns="0" rtlCol="0" anchor="t"/>
          <a:lstStyle/>
          <a:p>
            <a:pPr marL="0" indent="0" algn="l">
              <a:lnSpc>
                <a:spcPts val="1600"/>
              </a:lnSpc>
              <a:buNone/>
            </a:pPr>
            <a:r>
              <a:rPr lang="en-US" sz="1000" dirty="0">
                <a:solidFill>
                  <a:srgbClr val="384653"/>
                </a:solidFill>
                <a:latin typeface="Montserrat" pitchFamily="34" charset="0"/>
                <a:ea typeface="Montserrat" pitchFamily="34" charset="-122"/>
                <a:cs typeface="Montserrat" pitchFamily="34" charset="-120"/>
              </a:rPr>
              <a:t>Tích hợp Gemini AI hoặc VNPay có thể gặp lỗi do tài liệu không đầy đủ hoặc thay đổi API.</a:t>
            </a:r>
            <a:endParaRPr lang="en-US" sz="1000" dirty="0"/>
          </a:p>
        </p:txBody>
      </p:sp>
      <p:sp>
        <p:nvSpPr>
          <p:cNvPr id="35" name="Text 20"/>
          <p:cNvSpPr/>
          <p:nvPr/>
        </p:nvSpPr>
        <p:spPr>
          <a:xfrm>
            <a:off x="637223" y="6875978"/>
            <a:ext cx="4160401" cy="409813"/>
          </a:xfrm>
          <a:prstGeom prst="rect">
            <a:avLst/>
          </a:prstGeom>
          <a:noFill/>
          <a:ln/>
        </p:spPr>
        <p:txBody>
          <a:bodyPr wrap="square" lIns="0" tIns="0" rIns="0" bIns="0" rtlCol="0" anchor="t"/>
          <a:lstStyle/>
          <a:p>
            <a:pPr marL="0" indent="0" algn="l">
              <a:lnSpc>
                <a:spcPts val="1600"/>
              </a:lnSpc>
              <a:buNone/>
            </a:pPr>
            <a:r>
              <a:rPr lang="en-US" sz="1000" b="1" dirty="0">
                <a:solidFill>
                  <a:srgbClr val="384653"/>
                </a:solidFill>
                <a:latin typeface="Montserrat" pitchFamily="34" charset="0"/>
                <a:ea typeface="Montserrat" pitchFamily="34" charset="-122"/>
                <a:cs typeface="Montserrat" pitchFamily="34" charset="-120"/>
              </a:rPr>
              <a:t>Giải pháp:</a:t>
            </a:r>
            <a:r>
              <a:rPr lang="en-US" sz="1000" dirty="0">
                <a:solidFill>
                  <a:srgbClr val="384653"/>
                </a:solidFill>
                <a:latin typeface="Montserrat" pitchFamily="34" charset="0"/>
                <a:ea typeface="Montserrat" pitchFamily="34" charset="-122"/>
                <a:cs typeface="Montserrat" pitchFamily="34" charset="-120"/>
              </a:rPr>
              <a:t> Thực hiện kiểm thử tích hợp sớm và duy trì liên lạc với nhà cung cấp API.</a:t>
            </a:r>
            <a:endParaRPr lang="en-US" sz="1000" dirty="0"/>
          </a:p>
        </p:txBody>
      </p:sp>
      <p:sp>
        <p:nvSpPr>
          <p:cNvPr id="36" name="Shape 21"/>
          <p:cNvSpPr/>
          <p:nvPr/>
        </p:nvSpPr>
        <p:spPr>
          <a:xfrm>
            <a:off x="5068848" y="5958602"/>
            <a:ext cx="4492585" cy="1470422"/>
          </a:xfrm>
          <a:prstGeom prst="roundRect">
            <a:avLst>
              <a:gd name="adj" fmla="val 4975"/>
            </a:avLst>
          </a:prstGeom>
          <a:solidFill>
            <a:srgbClr val="FFFFFF"/>
          </a:solidFill>
          <a:ln w="15240">
            <a:solidFill>
              <a:srgbClr val="BACFDD"/>
            </a:solidFill>
            <a:prstDash val="solid"/>
          </a:ln>
        </p:spPr>
        <p:txBody>
          <a:bodyPr/>
          <a:lstStyle/>
          <a:p>
            <a:endParaRPr lang="vi-VN"/>
          </a:p>
        </p:txBody>
      </p:sp>
      <p:pic>
        <p:nvPicPr>
          <p:cNvPr id="37" name="Image 13" descr="preencoded.png"/>
          <p:cNvPicPr>
            <a:picLocks noChangeAspect="1"/>
          </p:cNvPicPr>
          <p:nvPr/>
        </p:nvPicPr>
        <p:blipFill>
          <a:blip r:embed="rId9"/>
          <a:stretch>
            <a:fillRect/>
          </a:stretch>
        </p:blipFill>
        <p:spPr>
          <a:xfrm>
            <a:off x="5053608" y="5958602"/>
            <a:ext cx="60960" cy="1470422"/>
          </a:xfrm>
          <a:prstGeom prst="rect">
            <a:avLst/>
          </a:prstGeom>
        </p:spPr>
      </p:pic>
      <p:sp>
        <p:nvSpPr>
          <p:cNvPr id="38" name="Text 22"/>
          <p:cNvSpPr/>
          <p:nvPr/>
        </p:nvSpPr>
        <p:spPr>
          <a:xfrm>
            <a:off x="5257800" y="6101834"/>
            <a:ext cx="1685449" cy="210741"/>
          </a:xfrm>
          <a:prstGeom prst="rect">
            <a:avLst/>
          </a:prstGeom>
          <a:noFill/>
          <a:ln/>
        </p:spPr>
        <p:txBody>
          <a:bodyPr wrap="none" lIns="0" tIns="0" rIns="0" bIns="0" rtlCol="0" anchor="t"/>
          <a:lstStyle/>
          <a:p>
            <a:pPr marL="0" indent="0" algn="l">
              <a:lnSpc>
                <a:spcPts val="1650"/>
              </a:lnSpc>
              <a:buNone/>
            </a:pPr>
            <a:r>
              <a:rPr lang="en-US" sz="1300" b="1" dirty="0">
                <a:solidFill>
                  <a:srgbClr val="384653"/>
                </a:solidFill>
                <a:latin typeface="Barlow Bold" pitchFamily="34" charset="0"/>
                <a:ea typeface="Barlow Bold" pitchFamily="34" charset="-122"/>
                <a:cs typeface="Barlow Bold" pitchFamily="34" charset="-120"/>
              </a:rPr>
              <a:t>Rủi ro về tiến độ</a:t>
            </a:r>
            <a:endParaRPr lang="en-US" sz="1300" dirty="0"/>
          </a:p>
        </p:txBody>
      </p:sp>
      <p:sp>
        <p:nvSpPr>
          <p:cNvPr id="39" name="Text 23"/>
          <p:cNvSpPr/>
          <p:nvPr/>
        </p:nvSpPr>
        <p:spPr>
          <a:xfrm>
            <a:off x="5257800" y="6389370"/>
            <a:ext cx="4160401" cy="409813"/>
          </a:xfrm>
          <a:prstGeom prst="rect">
            <a:avLst/>
          </a:prstGeom>
          <a:noFill/>
          <a:ln/>
        </p:spPr>
        <p:txBody>
          <a:bodyPr wrap="square" lIns="0" tIns="0" rIns="0" bIns="0" rtlCol="0" anchor="t"/>
          <a:lstStyle/>
          <a:p>
            <a:pPr marL="0" indent="0" algn="l">
              <a:lnSpc>
                <a:spcPts val="1600"/>
              </a:lnSpc>
              <a:buNone/>
            </a:pPr>
            <a:r>
              <a:rPr lang="en-US" sz="1000" dirty="0">
                <a:solidFill>
                  <a:srgbClr val="384653"/>
                </a:solidFill>
                <a:latin typeface="Montserrat" pitchFamily="34" charset="0"/>
                <a:ea typeface="Montserrat" pitchFamily="34" charset="-122"/>
                <a:cs typeface="Montserrat" pitchFamily="34" charset="-120"/>
              </a:rPr>
              <a:t>Một số nhiệm vụ phức tạp có thể mất nhiều thời gian hơn dự kiến.</a:t>
            </a:r>
            <a:endParaRPr lang="en-US" sz="1000" dirty="0"/>
          </a:p>
        </p:txBody>
      </p:sp>
      <p:sp>
        <p:nvSpPr>
          <p:cNvPr id="40" name="Text 24"/>
          <p:cNvSpPr/>
          <p:nvPr/>
        </p:nvSpPr>
        <p:spPr>
          <a:xfrm>
            <a:off x="5257800" y="6875978"/>
            <a:ext cx="4160401" cy="409813"/>
          </a:xfrm>
          <a:prstGeom prst="rect">
            <a:avLst/>
          </a:prstGeom>
          <a:noFill/>
          <a:ln/>
        </p:spPr>
        <p:txBody>
          <a:bodyPr wrap="square" lIns="0" tIns="0" rIns="0" bIns="0" rtlCol="0" anchor="t"/>
          <a:lstStyle/>
          <a:p>
            <a:pPr marL="0" indent="0" algn="l">
              <a:lnSpc>
                <a:spcPts val="1600"/>
              </a:lnSpc>
              <a:buNone/>
            </a:pPr>
            <a:r>
              <a:rPr lang="en-US" sz="1000" b="1" dirty="0">
                <a:solidFill>
                  <a:srgbClr val="384653"/>
                </a:solidFill>
                <a:latin typeface="Montserrat" pitchFamily="34" charset="0"/>
                <a:ea typeface="Montserrat" pitchFamily="34" charset="-122"/>
                <a:cs typeface="Montserrat" pitchFamily="34" charset="-120"/>
              </a:rPr>
              <a:t>Giải pháp:</a:t>
            </a:r>
            <a:r>
              <a:rPr lang="en-US" sz="1000" dirty="0">
                <a:solidFill>
                  <a:srgbClr val="384653"/>
                </a:solidFill>
                <a:latin typeface="Montserrat" pitchFamily="34" charset="0"/>
                <a:ea typeface="Montserrat" pitchFamily="34" charset="-122"/>
                <a:cs typeface="Montserrat" pitchFamily="34" charset="-120"/>
              </a:rPr>
              <a:t> Ước lượng Story Points cẩn thận và dành thời gian đệm cho các nhiệm vụ phức tạp.</a:t>
            </a:r>
            <a:endParaRPr lang="en-US" sz="1000" dirty="0"/>
          </a:p>
        </p:txBody>
      </p:sp>
      <p:sp>
        <p:nvSpPr>
          <p:cNvPr id="41" name="Shape 25"/>
          <p:cNvSpPr/>
          <p:nvPr/>
        </p:nvSpPr>
        <p:spPr>
          <a:xfrm>
            <a:off x="9689425" y="5958602"/>
            <a:ext cx="4492704" cy="1470422"/>
          </a:xfrm>
          <a:prstGeom prst="roundRect">
            <a:avLst>
              <a:gd name="adj" fmla="val 4975"/>
            </a:avLst>
          </a:prstGeom>
          <a:solidFill>
            <a:srgbClr val="FFFFFF"/>
          </a:solidFill>
          <a:ln w="15240">
            <a:solidFill>
              <a:srgbClr val="BACFDD"/>
            </a:solidFill>
            <a:prstDash val="solid"/>
          </a:ln>
        </p:spPr>
        <p:txBody>
          <a:bodyPr/>
          <a:lstStyle/>
          <a:p>
            <a:endParaRPr lang="vi-VN"/>
          </a:p>
        </p:txBody>
      </p:sp>
      <p:pic>
        <p:nvPicPr>
          <p:cNvPr id="42" name="Image 14" descr="preencoded.png"/>
          <p:cNvPicPr>
            <a:picLocks noChangeAspect="1"/>
          </p:cNvPicPr>
          <p:nvPr/>
        </p:nvPicPr>
        <p:blipFill>
          <a:blip r:embed="rId9"/>
          <a:stretch>
            <a:fillRect/>
          </a:stretch>
        </p:blipFill>
        <p:spPr>
          <a:xfrm>
            <a:off x="9674185" y="5958602"/>
            <a:ext cx="60960" cy="1470422"/>
          </a:xfrm>
          <a:prstGeom prst="rect">
            <a:avLst/>
          </a:prstGeom>
        </p:spPr>
      </p:pic>
      <p:sp>
        <p:nvSpPr>
          <p:cNvPr id="43" name="Text 26"/>
          <p:cNvSpPr/>
          <p:nvPr/>
        </p:nvSpPr>
        <p:spPr>
          <a:xfrm>
            <a:off x="9878378" y="6101834"/>
            <a:ext cx="1685449" cy="210741"/>
          </a:xfrm>
          <a:prstGeom prst="rect">
            <a:avLst/>
          </a:prstGeom>
          <a:noFill/>
          <a:ln/>
        </p:spPr>
        <p:txBody>
          <a:bodyPr wrap="none" lIns="0" tIns="0" rIns="0" bIns="0" rtlCol="0" anchor="t"/>
          <a:lstStyle/>
          <a:p>
            <a:pPr marL="0" indent="0" algn="l">
              <a:lnSpc>
                <a:spcPts val="1650"/>
              </a:lnSpc>
              <a:buNone/>
            </a:pPr>
            <a:r>
              <a:rPr lang="en-US" sz="1300" b="1" dirty="0">
                <a:solidFill>
                  <a:srgbClr val="384653"/>
                </a:solidFill>
                <a:latin typeface="Barlow Bold" pitchFamily="34" charset="0"/>
                <a:ea typeface="Barlow Bold" pitchFamily="34" charset="-122"/>
                <a:cs typeface="Barlow Bold" pitchFamily="34" charset="-120"/>
              </a:rPr>
              <a:t>Rủi ro về nhân sự</a:t>
            </a:r>
            <a:endParaRPr lang="en-US" sz="1300" dirty="0"/>
          </a:p>
        </p:txBody>
      </p:sp>
      <p:sp>
        <p:nvSpPr>
          <p:cNvPr id="44" name="Text 27"/>
          <p:cNvSpPr/>
          <p:nvPr/>
        </p:nvSpPr>
        <p:spPr>
          <a:xfrm>
            <a:off x="9878378" y="6389370"/>
            <a:ext cx="4160520" cy="409813"/>
          </a:xfrm>
          <a:prstGeom prst="rect">
            <a:avLst/>
          </a:prstGeom>
          <a:noFill/>
          <a:ln/>
        </p:spPr>
        <p:txBody>
          <a:bodyPr wrap="square" lIns="0" tIns="0" rIns="0" bIns="0" rtlCol="0" anchor="t"/>
          <a:lstStyle/>
          <a:p>
            <a:pPr marL="0" indent="0" algn="l">
              <a:lnSpc>
                <a:spcPts val="1600"/>
              </a:lnSpc>
              <a:buNone/>
            </a:pPr>
            <a:r>
              <a:rPr lang="en-US" sz="1000" dirty="0">
                <a:solidFill>
                  <a:srgbClr val="384653"/>
                </a:solidFill>
                <a:latin typeface="Montserrat" pitchFamily="34" charset="0"/>
                <a:ea typeface="Montserrat" pitchFamily="34" charset="-122"/>
                <a:cs typeface="Montserrat" pitchFamily="34" charset="-120"/>
              </a:rPr>
              <a:t>Thành viên nhóm có thể gặp vấn đề cá nhân hoặc lịch trình học tập.</a:t>
            </a:r>
            <a:endParaRPr lang="en-US" sz="1000" dirty="0"/>
          </a:p>
        </p:txBody>
      </p:sp>
      <p:sp>
        <p:nvSpPr>
          <p:cNvPr id="45" name="Text 28"/>
          <p:cNvSpPr/>
          <p:nvPr/>
        </p:nvSpPr>
        <p:spPr>
          <a:xfrm>
            <a:off x="9878378" y="6875978"/>
            <a:ext cx="4160520" cy="409813"/>
          </a:xfrm>
          <a:prstGeom prst="rect">
            <a:avLst/>
          </a:prstGeom>
          <a:noFill/>
          <a:ln/>
        </p:spPr>
        <p:txBody>
          <a:bodyPr wrap="square" lIns="0" tIns="0" rIns="0" bIns="0" rtlCol="0" anchor="t"/>
          <a:lstStyle/>
          <a:p>
            <a:pPr marL="0" indent="0" algn="l">
              <a:lnSpc>
                <a:spcPts val="1600"/>
              </a:lnSpc>
              <a:buNone/>
            </a:pPr>
            <a:r>
              <a:rPr lang="en-US" sz="1000" b="1" dirty="0">
                <a:solidFill>
                  <a:srgbClr val="384653"/>
                </a:solidFill>
                <a:latin typeface="Montserrat" pitchFamily="34" charset="0"/>
                <a:ea typeface="Montserrat" pitchFamily="34" charset="-122"/>
                <a:cs typeface="Montserrat" pitchFamily="34" charset="-120"/>
              </a:rPr>
              <a:t>Giải pháp:</a:t>
            </a:r>
            <a:r>
              <a:rPr lang="en-US" sz="1000" dirty="0">
                <a:solidFill>
                  <a:srgbClr val="384653"/>
                </a:solidFill>
                <a:latin typeface="Montserrat" pitchFamily="34" charset="0"/>
                <a:ea typeface="Montserrat" pitchFamily="34" charset="-122"/>
                <a:cs typeface="Montserrat" pitchFamily="34" charset="-120"/>
              </a:rPr>
              <a:t> Phân công nhiệm vụ linh hoạt và đảm bảo giao tiếp thường xuyên qua Daily Scrum.</a:t>
            </a:r>
            <a:endParaRPr lang="en-US" sz="1000" dirty="0"/>
          </a:p>
        </p:txBody>
      </p:sp>
      <p:sp>
        <p:nvSpPr>
          <p:cNvPr id="46" name="Text 29"/>
          <p:cNvSpPr/>
          <p:nvPr/>
        </p:nvSpPr>
        <p:spPr>
          <a:xfrm>
            <a:off x="448270" y="7573089"/>
            <a:ext cx="13733859" cy="204907"/>
          </a:xfrm>
          <a:prstGeom prst="rect">
            <a:avLst/>
          </a:prstGeom>
          <a:noFill/>
          <a:ln/>
        </p:spPr>
        <p:txBody>
          <a:bodyPr wrap="none" lIns="0" tIns="0" rIns="0" bIns="0" rtlCol="0" anchor="t"/>
          <a:lstStyle/>
          <a:p>
            <a:pPr marL="0" indent="0" algn="l">
              <a:lnSpc>
                <a:spcPts val="1600"/>
              </a:lnSpc>
              <a:buNone/>
            </a:pPr>
            <a:r>
              <a:rPr lang="en-US" sz="1000" dirty="0">
                <a:solidFill>
                  <a:srgbClr val="384653"/>
                </a:solidFill>
                <a:latin typeface="Montserrat" pitchFamily="34" charset="0"/>
                <a:ea typeface="Montserrat" pitchFamily="34" charset="-122"/>
                <a:cs typeface="Montserrat" pitchFamily="34" charset="-120"/>
              </a:rPr>
              <a:t>Kế hoạch Scrum này đã cung cấp một lộ trình rõ ràng, giúp nhóm thực hiện dự án một cách có tổ chức, minh bạch và hiệu quả, đảm bảo hoàn thành các mục tiêu đã đề ra trong thời gian quy định.</a:t>
            </a:r>
            <a:endParaRPr lang="en-US" sz="1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44709" y="2729151"/>
            <a:ext cx="5701546" cy="712708"/>
          </a:xfrm>
          <a:prstGeom prst="rect">
            <a:avLst/>
          </a:prstGeom>
          <a:noFill/>
          <a:ln/>
        </p:spPr>
        <p:txBody>
          <a:bodyPr wrap="none" lIns="0" tIns="0" rIns="0" bIns="0" rtlCol="0" anchor="t"/>
          <a:lstStyle/>
          <a:p>
            <a:pPr marL="0" indent="0" algn="l">
              <a:lnSpc>
                <a:spcPts val="5600"/>
              </a:lnSpc>
              <a:buNone/>
            </a:pPr>
            <a:r>
              <a:rPr lang="en-US" sz="4450" b="1" dirty="0">
                <a:solidFill>
                  <a:srgbClr val="2E3C4E"/>
                </a:solidFill>
                <a:latin typeface="Barlow Bold" pitchFamily="34" charset="0"/>
                <a:ea typeface="Barlow Bold" pitchFamily="34" charset="-122"/>
                <a:cs typeface="Barlow Bold" pitchFamily="34" charset="-120"/>
              </a:rPr>
              <a:t>Giới Thiệu Dự Án</a:t>
            </a:r>
            <a:endParaRPr lang="en-US" sz="4450" dirty="0"/>
          </a:p>
        </p:txBody>
      </p:sp>
      <p:sp>
        <p:nvSpPr>
          <p:cNvPr id="4" name="Text 1"/>
          <p:cNvSpPr/>
          <p:nvPr/>
        </p:nvSpPr>
        <p:spPr>
          <a:xfrm>
            <a:off x="6244709" y="3766780"/>
            <a:ext cx="7627382" cy="173355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Dự án "Thiết Kế Website Sáng Tác Truyện Chat Tích Hợp AI" nhằm giải quyết những thách thức trong sáng tác văn học bằng cách phát triển một nền tảng web full-stack. Nền tảng này sử dụng Next.js, MySQL và tích hợp sâu với mô hình ngôn ngữ lớn Gemini, cung cấp trợ lý ảo thông minh cho các nhà văn.</a:t>
            </a:r>
            <a:endParaRPr lang="en-US" sz="17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758309" y="1575197"/>
            <a:ext cx="9003744" cy="712708"/>
          </a:xfrm>
          <a:prstGeom prst="rect">
            <a:avLst/>
          </a:prstGeom>
          <a:noFill/>
          <a:ln/>
        </p:spPr>
        <p:txBody>
          <a:bodyPr wrap="none" lIns="0" tIns="0" rIns="0" bIns="0" rtlCol="0" anchor="t"/>
          <a:lstStyle/>
          <a:p>
            <a:pPr marL="0" indent="0" algn="l">
              <a:lnSpc>
                <a:spcPts val="5600"/>
              </a:lnSpc>
              <a:buNone/>
            </a:pPr>
            <a:r>
              <a:rPr lang="en-US" sz="4450" b="1" dirty="0">
                <a:solidFill>
                  <a:srgbClr val="2E3C4E"/>
                </a:solidFill>
                <a:latin typeface="Barlow Bold" pitchFamily="34" charset="0"/>
                <a:ea typeface="Barlow Bold" pitchFamily="34" charset="-122"/>
                <a:cs typeface="Barlow Bold" pitchFamily="34" charset="-120"/>
              </a:rPr>
              <a:t>KIỂM THỬ VÀ ĐẢM BẢO CHẤT LƯỢNG</a:t>
            </a:r>
            <a:endParaRPr lang="en-US" sz="4450" dirty="0"/>
          </a:p>
        </p:txBody>
      </p:sp>
      <p:sp>
        <p:nvSpPr>
          <p:cNvPr id="3" name="Text 1"/>
          <p:cNvSpPr/>
          <p:nvPr/>
        </p:nvSpPr>
        <p:spPr>
          <a:xfrm>
            <a:off x="758309" y="2721173"/>
            <a:ext cx="13113782" cy="69342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Chiến lược kiểm thử của dự án được xây dựng theo phương pháp đa tầng, đảm bảo chất lượng từ mã nguồn nhỏ nhất đến toàn bộ hệ thống. Cách tiếp cận này giúp phát hiện lỗi sớm và giảm thiểu chi phí sửa chữa.</a:t>
            </a:r>
            <a:endParaRPr lang="en-US" sz="1700" dirty="0"/>
          </a:p>
        </p:txBody>
      </p:sp>
      <p:sp>
        <p:nvSpPr>
          <p:cNvPr id="4" name="Shape 2"/>
          <p:cNvSpPr/>
          <p:nvPr/>
        </p:nvSpPr>
        <p:spPr>
          <a:xfrm>
            <a:off x="758309" y="3983236"/>
            <a:ext cx="4226838" cy="2671167"/>
          </a:xfrm>
          <a:prstGeom prst="roundRect">
            <a:avLst>
              <a:gd name="adj" fmla="val 5477"/>
            </a:avLst>
          </a:prstGeom>
          <a:solidFill>
            <a:srgbClr val="FFFFFF"/>
          </a:solidFill>
          <a:ln/>
        </p:spPr>
        <p:txBody>
          <a:bodyPr/>
          <a:lstStyle/>
          <a:p>
            <a:endParaRPr lang="vi-VN"/>
          </a:p>
        </p:txBody>
      </p:sp>
      <p:pic>
        <p:nvPicPr>
          <p:cNvPr id="5" name="Image 0" descr="preencoded.png"/>
          <p:cNvPicPr>
            <a:picLocks noChangeAspect="1"/>
          </p:cNvPicPr>
          <p:nvPr/>
        </p:nvPicPr>
        <p:blipFill>
          <a:blip r:embed="rId3"/>
          <a:stretch>
            <a:fillRect/>
          </a:stretch>
        </p:blipFill>
        <p:spPr>
          <a:xfrm>
            <a:off x="758309" y="3952756"/>
            <a:ext cx="4226838" cy="121920"/>
          </a:xfrm>
          <a:prstGeom prst="rect">
            <a:avLst/>
          </a:prstGeom>
        </p:spPr>
      </p:pic>
      <p:pic>
        <p:nvPicPr>
          <p:cNvPr id="6" name="Image 1" descr="preencoded.png"/>
          <p:cNvPicPr>
            <a:picLocks noChangeAspect="1"/>
          </p:cNvPicPr>
          <p:nvPr/>
        </p:nvPicPr>
        <p:blipFill>
          <a:blip r:embed="rId4"/>
          <a:stretch>
            <a:fillRect/>
          </a:stretch>
        </p:blipFill>
        <p:spPr>
          <a:xfrm>
            <a:off x="2546687" y="3658314"/>
            <a:ext cx="649962" cy="649962"/>
          </a:xfrm>
          <a:prstGeom prst="rect">
            <a:avLst/>
          </a:prstGeom>
        </p:spPr>
      </p:pic>
      <p:pic>
        <p:nvPicPr>
          <p:cNvPr id="7" name="Image 2" descr="preencoded.png"/>
          <p:cNvPicPr>
            <a:picLocks noChangeAspect="1"/>
          </p:cNvPicPr>
          <p:nvPr/>
        </p:nvPicPr>
        <p:blipFill>
          <a:blip r:embed="rId5"/>
          <a:stretch>
            <a:fillRect/>
          </a:stretch>
        </p:blipFill>
        <p:spPr>
          <a:xfrm>
            <a:off x="2741712" y="3820835"/>
            <a:ext cx="259913" cy="324922"/>
          </a:xfrm>
          <a:prstGeom prst="rect">
            <a:avLst/>
          </a:prstGeom>
        </p:spPr>
      </p:pic>
      <p:sp>
        <p:nvSpPr>
          <p:cNvPr id="8" name="Text 3"/>
          <p:cNvSpPr/>
          <p:nvPr/>
        </p:nvSpPr>
        <p:spPr>
          <a:xfrm>
            <a:off x="1005364" y="4524851"/>
            <a:ext cx="3018353"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Barlow Bold" pitchFamily="34" charset="0"/>
                <a:ea typeface="Barlow Bold" pitchFamily="34" charset="-122"/>
                <a:cs typeface="Barlow Bold" pitchFamily="34" charset="-120"/>
              </a:rPr>
              <a:t>Kiểm Thử API (Backend)</a:t>
            </a:r>
            <a:endParaRPr lang="en-US" sz="2200" dirty="0"/>
          </a:p>
        </p:txBody>
      </p:sp>
      <p:sp>
        <p:nvSpPr>
          <p:cNvPr id="9" name="Text 4"/>
          <p:cNvSpPr/>
          <p:nvPr/>
        </p:nvSpPr>
        <p:spPr>
          <a:xfrm>
            <a:off x="1005364" y="5010983"/>
            <a:ext cx="3732728" cy="104013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Xác thực logic nghiệp vụ, tính toàn vẹn dữ liệu và bảo mật ở cấp độ backend.</a:t>
            </a:r>
            <a:endParaRPr lang="en-US" sz="1700" dirty="0"/>
          </a:p>
        </p:txBody>
      </p:sp>
      <p:sp>
        <p:nvSpPr>
          <p:cNvPr id="10" name="Shape 5"/>
          <p:cNvSpPr/>
          <p:nvPr/>
        </p:nvSpPr>
        <p:spPr>
          <a:xfrm>
            <a:off x="5201722" y="3983236"/>
            <a:ext cx="4226838" cy="2671167"/>
          </a:xfrm>
          <a:prstGeom prst="roundRect">
            <a:avLst>
              <a:gd name="adj" fmla="val 5477"/>
            </a:avLst>
          </a:prstGeom>
          <a:solidFill>
            <a:srgbClr val="FFFFFF"/>
          </a:solidFill>
          <a:ln/>
        </p:spPr>
        <p:txBody>
          <a:bodyPr/>
          <a:lstStyle/>
          <a:p>
            <a:endParaRPr lang="vi-VN"/>
          </a:p>
        </p:txBody>
      </p:sp>
      <p:pic>
        <p:nvPicPr>
          <p:cNvPr id="11" name="Image 3" descr="preencoded.png"/>
          <p:cNvPicPr>
            <a:picLocks noChangeAspect="1"/>
          </p:cNvPicPr>
          <p:nvPr/>
        </p:nvPicPr>
        <p:blipFill>
          <a:blip r:embed="rId3"/>
          <a:stretch>
            <a:fillRect/>
          </a:stretch>
        </p:blipFill>
        <p:spPr>
          <a:xfrm>
            <a:off x="5201722" y="3952756"/>
            <a:ext cx="4226838" cy="121920"/>
          </a:xfrm>
          <a:prstGeom prst="rect">
            <a:avLst/>
          </a:prstGeom>
        </p:spPr>
      </p:pic>
      <p:pic>
        <p:nvPicPr>
          <p:cNvPr id="12" name="Image 4" descr="preencoded.png"/>
          <p:cNvPicPr>
            <a:picLocks noChangeAspect="1"/>
          </p:cNvPicPr>
          <p:nvPr/>
        </p:nvPicPr>
        <p:blipFill>
          <a:blip r:embed="rId4"/>
          <a:stretch>
            <a:fillRect/>
          </a:stretch>
        </p:blipFill>
        <p:spPr>
          <a:xfrm>
            <a:off x="6990100" y="3658314"/>
            <a:ext cx="649962" cy="649962"/>
          </a:xfrm>
          <a:prstGeom prst="rect">
            <a:avLst/>
          </a:prstGeom>
        </p:spPr>
      </p:pic>
      <p:pic>
        <p:nvPicPr>
          <p:cNvPr id="13" name="Image 5" descr="preencoded.png"/>
          <p:cNvPicPr>
            <a:picLocks noChangeAspect="1"/>
          </p:cNvPicPr>
          <p:nvPr/>
        </p:nvPicPr>
        <p:blipFill>
          <a:blip r:embed="rId6"/>
          <a:stretch>
            <a:fillRect/>
          </a:stretch>
        </p:blipFill>
        <p:spPr>
          <a:xfrm>
            <a:off x="7185124" y="3820835"/>
            <a:ext cx="259913" cy="324922"/>
          </a:xfrm>
          <a:prstGeom prst="rect">
            <a:avLst/>
          </a:prstGeom>
        </p:spPr>
      </p:pic>
      <p:sp>
        <p:nvSpPr>
          <p:cNvPr id="14" name="Text 6"/>
          <p:cNvSpPr/>
          <p:nvPr/>
        </p:nvSpPr>
        <p:spPr>
          <a:xfrm>
            <a:off x="5448776" y="4524851"/>
            <a:ext cx="3732728" cy="712470"/>
          </a:xfrm>
          <a:prstGeom prst="rect">
            <a:avLst/>
          </a:prstGeom>
          <a:noFill/>
          <a:ln/>
        </p:spPr>
        <p:txBody>
          <a:bodyPr wrap="square" lIns="0" tIns="0" rIns="0" bIns="0" rtlCol="0" anchor="t"/>
          <a:lstStyle/>
          <a:p>
            <a:pPr marL="0" indent="0" algn="l">
              <a:lnSpc>
                <a:spcPts val="2800"/>
              </a:lnSpc>
              <a:buNone/>
            </a:pPr>
            <a:r>
              <a:rPr lang="en-US" sz="2200" b="1" dirty="0">
                <a:solidFill>
                  <a:srgbClr val="384653"/>
                </a:solidFill>
                <a:latin typeface="Barlow Bold" pitchFamily="34" charset="0"/>
                <a:ea typeface="Barlow Bold" pitchFamily="34" charset="-122"/>
                <a:cs typeface="Barlow Bold" pitchFamily="34" charset="-120"/>
              </a:rPr>
              <a:t>Kiểm Thử Tích hợp Liên tục (CI)</a:t>
            </a:r>
            <a:endParaRPr lang="en-US" sz="2200" dirty="0"/>
          </a:p>
        </p:txBody>
      </p:sp>
      <p:sp>
        <p:nvSpPr>
          <p:cNvPr id="15" name="Text 7"/>
          <p:cNvSpPr/>
          <p:nvPr/>
        </p:nvSpPr>
        <p:spPr>
          <a:xfrm>
            <a:off x="5448776" y="5367218"/>
            <a:ext cx="3732728" cy="104013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Tự động hóa quy trình kiểm thử mỗi khi mã nguồn thay đổi, ngăn chặn lỗi regressions.</a:t>
            </a:r>
            <a:endParaRPr lang="en-US" sz="1700" dirty="0"/>
          </a:p>
        </p:txBody>
      </p:sp>
      <p:sp>
        <p:nvSpPr>
          <p:cNvPr id="16" name="Shape 8"/>
          <p:cNvSpPr/>
          <p:nvPr/>
        </p:nvSpPr>
        <p:spPr>
          <a:xfrm>
            <a:off x="9645134" y="3983236"/>
            <a:ext cx="4226957" cy="2671167"/>
          </a:xfrm>
          <a:prstGeom prst="roundRect">
            <a:avLst>
              <a:gd name="adj" fmla="val 5477"/>
            </a:avLst>
          </a:prstGeom>
          <a:solidFill>
            <a:srgbClr val="FFFFFF"/>
          </a:solidFill>
          <a:ln/>
        </p:spPr>
        <p:txBody>
          <a:bodyPr/>
          <a:lstStyle/>
          <a:p>
            <a:endParaRPr lang="vi-VN"/>
          </a:p>
        </p:txBody>
      </p:sp>
      <p:pic>
        <p:nvPicPr>
          <p:cNvPr id="17" name="Image 6" descr="preencoded.png"/>
          <p:cNvPicPr>
            <a:picLocks noChangeAspect="1"/>
          </p:cNvPicPr>
          <p:nvPr/>
        </p:nvPicPr>
        <p:blipFill>
          <a:blip r:embed="rId3"/>
          <a:stretch>
            <a:fillRect/>
          </a:stretch>
        </p:blipFill>
        <p:spPr>
          <a:xfrm>
            <a:off x="9645134" y="3952756"/>
            <a:ext cx="4226957" cy="121920"/>
          </a:xfrm>
          <a:prstGeom prst="rect">
            <a:avLst/>
          </a:prstGeom>
        </p:spPr>
      </p:pic>
      <p:pic>
        <p:nvPicPr>
          <p:cNvPr id="18" name="Image 7" descr="preencoded.png"/>
          <p:cNvPicPr>
            <a:picLocks noChangeAspect="1"/>
          </p:cNvPicPr>
          <p:nvPr/>
        </p:nvPicPr>
        <p:blipFill>
          <a:blip r:embed="rId4"/>
          <a:stretch>
            <a:fillRect/>
          </a:stretch>
        </p:blipFill>
        <p:spPr>
          <a:xfrm>
            <a:off x="11433631" y="3658314"/>
            <a:ext cx="649962" cy="649962"/>
          </a:xfrm>
          <a:prstGeom prst="rect">
            <a:avLst/>
          </a:prstGeom>
        </p:spPr>
      </p:pic>
      <p:pic>
        <p:nvPicPr>
          <p:cNvPr id="19" name="Image 8" descr="preencoded.png"/>
          <p:cNvPicPr>
            <a:picLocks noChangeAspect="1"/>
          </p:cNvPicPr>
          <p:nvPr/>
        </p:nvPicPr>
        <p:blipFill>
          <a:blip r:embed="rId7"/>
          <a:stretch>
            <a:fillRect/>
          </a:stretch>
        </p:blipFill>
        <p:spPr>
          <a:xfrm>
            <a:off x="11628656" y="3820835"/>
            <a:ext cx="259913" cy="324922"/>
          </a:xfrm>
          <a:prstGeom prst="rect">
            <a:avLst/>
          </a:prstGeom>
        </p:spPr>
      </p:pic>
      <p:sp>
        <p:nvSpPr>
          <p:cNvPr id="20" name="Text 9"/>
          <p:cNvSpPr/>
          <p:nvPr/>
        </p:nvSpPr>
        <p:spPr>
          <a:xfrm>
            <a:off x="9892189" y="4524851"/>
            <a:ext cx="3393400"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Barlow Bold" pitchFamily="34" charset="0"/>
                <a:ea typeface="Barlow Bold" pitchFamily="34" charset="-122"/>
                <a:cs typeface="Barlow Bold" pitchFamily="34" charset="-120"/>
              </a:rPr>
              <a:t>Kiểm Thử Đơn vị (Unit Test)</a:t>
            </a:r>
            <a:endParaRPr lang="en-US" sz="2200" dirty="0"/>
          </a:p>
        </p:txBody>
      </p:sp>
      <p:sp>
        <p:nvSpPr>
          <p:cNvPr id="21" name="Text 10"/>
          <p:cNvSpPr/>
          <p:nvPr/>
        </p:nvSpPr>
        <p:spPr>
          <a:xfrm>
            <a:off x="9892189" y="5010983"/>
            <a:ext cx="3732848" cy="104013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Kiểm tra các hàm và thành phần riêng lẻ, đảm bảo chúng hoạt động đúng thiết kế.</a:t>
            </a:r>
            <a:endParaRPr lang="en-US" sz="17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758309" y="2801779"/>
            <a:ext cx="8416052" cy="712708"/>
          </a:xfrm>
          <a:prstGeom prst="rect">
            <a:avLst/>
          </a:prstGeom>
          <a:noFill/>
          <a:ln/>
        </p:spPr>
        <p:txBody>
          <a:bodyPr wrap="none" lIns="0" tIns="0" rIns="0" bIns="0" rtlCol="0" anchor="t"/>
          <a:lstStyle/>
          <a:p>
            <a:pPr marL="0" indent="0" algn="l">
              <a:lnSpc>
                <a:spcPts val="5600"/>
              </a:lnSpc>
              <a:buNone/>
            </a:pPr>
            <a:r>
              <a:rPr lang="en-US" sz="4450" b="1" dirty="0">
                <a:solidFill>
                  <a:srgbClr val="2E3C4E"/>
                </a:solidFill>
                <a:latin typeface="Barlow Bold" pitchFamily="34" charset="0"/>
                <a:ea typeface="Barlow Bold" pitchFamily="34" charset="-122"/>
                <a:cs typeface="Barlow Bold" pitchFamily="34" charset="-120"/>
              </a:rPr>
              <a:t>KẾT LUẬN VÀ HƯỚNG PHÁT TRIỂN</a:t>
            </a:r>
            <a:endParaRPr lang="en-US" sz="4450" dirty="0"/>
          </a:p>
        </p:txBody>
      </p:sp>
      <p:sp>
        <p:nvSpPr>
          <p:cNvPr id="3" name="Text 1"/>
          <p:cNvSpPr/>
          <p:nvPr/>
        </p:nvSpPr>
        <p:spPr>
          <a:xfrm>
            <a:off x="758309" y="3839408"/>
            <a:ext cx="4561284" cy="570071"/>
          </a:xfrm>
          <a:prstGeom prst="rect">
            <a:avLst/>
          </a:prstGeom>
          <a:noFill/>
          <a:ln/>
        </p:spPr>
        <p:txBody>
          <a:bodyPr wrap="none" lIns="0" tIns="0" rIns="0" bIns="0" rtlCol="0" anchor="t"/>
          <a:lstStyle/>
          <a:p>
            <a:pPr marL="0" indent="0" algn="l">
              <a:lnSpc>
                <a:spcPts val="4450"/>
              </a:lnSpc>
              <a:buNone/>
            </a:pPr>
            <a:r>
              <a:rPr lang="en-US" sz="3550" b="1" dirty="0">
                <a:solidFill>
                  <a:srgbClr val="2E3C4E"/>
                </a:solidFill>
                <a:latin typeface="Barlow Bold" pitchFamily="34" charset="0"/>
                <a:ea typeface="Barlow Bold" pitchFamily="34" charset="-122"/>
                <a:cs typeface="Barlow Bold" pitchFamily="34" charset="-120"/>
              </a:rPr>
              <a:t>Quá trình thực hiện</a:t>
            </a:r>
            <a:endParaRPr lang="en-US" sz="3550" dirty="0"/>
          </a:p>
        </p:txBody>
      </p:sp>
      <p:sp>
        <p:nvSpPr>
          <p:cNvPr id="4" name="Text 2"/>
          <p:cNvSpPr/>
          <p:nvPr/>
        </p:nvSpPr>
        <p:spPr>
          <a:xfrm>
            <a:off x="758309" y="4734401"/>
            <a:ext cx="13113782" cy="69342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Dự án được triển khai theo phương pháp Agile Scrum qua 7 Sprint, đảm bảo quy trình làm việc có hệ thống và hiệu quả. Việc sử dụng Next.js, Docker/Docker Compose và GitHub đã giúp đạt được các mục tiêu đề ra một cách nhất quán.</a:t>
            </a:r>
            <a:endParaRPr lang="en-US" sz="17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alpha val="80000"/>
            </a:srgbClr>
          </a:solidFill>
          <a:ln/>
        </p:spPr>
        <p:txBody>
          <a:bodyPr/>
          <a:lstStyle/>
          <a:p>
            <a:endParaRPr lang="vi-VN"/>
          </a:p>
        </p:txBody>
      </p:sp>
      <p:sp>
        <p:nvSpPr>
          <p:cNvPr id="4" name="Text 1"/>
          <p:cNvSpPr/>
          <p:nvPr/>
        </p:nvSpPr>
        <p:spPr>
          <a:xfrm>
            <a:off x="1933932" y="3758446"/>
            <a:ext cx="10762417" cy="712708"/>
          </a:xfrm>
          <a:prstGeom prst="rect">
            <a:avLst/>
          </a:prstGeom>
          <a:noFill/>
          <a:ln/>
        </p:spPr>
        <p:txBody>
          <a:bodyPr wrap="none" lIns="0" tIns="0" rIns="0" bIns="0" rtlCol="0" anchor="t"/>
          <a:lstStyle/>
          <a:p>
            <a:pPr marL="0" indent="0" algn="ctr">
              <a:lnSpc>
                <a:spcPts val="5600"/>
              </a:lnSpc>
              <a:buNone/>
            </a:pPr>
            <a:r>
              <a:rPr lang="en-US" sz="4450" b="1" dirty="0">
                <a:solidFill>
                  <a:srgbClr val="FFFFFF"/>
                </a:solidFill>
                <a:latin typeface="Barlow Bold" pitchFamily="34" charset="0"/>
                <a:ea typeface="Barlow Bold" pitchFamily="34" charset="-122"/>
                <a:cs typeface="Barlow Bold" pitchFamily="34" charset="-120"/>
              </a:rPr>
              <a:t>CẢM ƠN QUÝ THẦY CÔ VÀ BẠN ĐÃ THEO DÕI</a:t>
            </a:r>
            <a:endParaRPr lang="en-US" sz="4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8309" y="2395180"/>
            <a:ext cx="5701546" cy="712708"/>
          </a:xfrm>
          <a:prstGeom prst="rect">
            <a:avLst/>
          </a:prstGeom>
          <a:noFill/>
          <a:ln/>
        </p:spPr>
        <p:txBody>
          <a:bodyPr wrap="none" lIns="0" tIns="0" rIns="0" bIns="0" rtlCol="0" anchor="t"/>
          <a:lstStyle/>
          <a:p>
            <a:pPr marL="0" indent="0" algn="l">
              <a:lnSpc>
                <a:spcPts val="5600"/>
              </a:lnSpc>
              <a:buNone/>
            </a:pPr>
            <a:r>
              <a:rPr lang="en-US" sz="4450" b="1" dirty="0">
                <a:solidFill>
                  <a:srgbClr val="2E3C4E"/>
                </a:solidFill>
                <a:latin typeface="Barlow Bold" pitchFamily="34" charset="0"/>
                <a:ea typeface="Barlow Bold" pitchFamily="34" charset="-122"/>
                <a:cs typeface="Barlow Bold" pitchFamily="34" charset="-120"/>
              </a:rPr>
              <a:t>Mô Tả Ứng Dụng</a:t>
            </a:r>
            <a:endParaRPr lang="en-US" sz="4450" dirty="0"/>
          </a:p>
        </p:txBody>
      </p:sp>
      <p:sp>
        <p:nvSpPr>
          <p:cNvPr id="3" name="Shape 1"/>
          <p:cNvSpPr/>
          <p:nvPr/>
        </p:nvSpPr>
        <p:spPr>
          <a:xfrm>
            <a:off x="758309" y="3866078"/>
            <a:ext cx="6448544" cy="1968222"/>
          </a:xfrm>
          <a:prstGeom prst="roundRect">
            <a:avLst>
              <a:gd name="adj" fmla="val 7433"/>
            </a:avLst>
          </a:prstGeom>
          <a:solidFill>
            <a:srgbClr val="FFFFFF"/>
          </a:solidFill>
          <a:ln/>
        </p:spPr>
        <p:txBody>
          <a:bodyPr/>
          <a:lstStyle/>
          <a:p>
            <a:endParaRPr lang="vi-VN"/>
          </a:p>
        </p:txBody>
      </p:sp>
      <p:pic>
        <p:nvPicPr>
          <p:cNvPr id="4" name="Image 0" descr="preencoded.png"/>
          <p:cNvPicPr>
            <a:picLocks noChangeAspect="1"/>
          </p:cNvPicPr>
          <p:nvPr/>
        </p:nvPicPr>
        <p:blipFill>
          <a:blip r:embed="rId3"/>
          <a:stretch>
            <a:fillRect/>
          </a:stretch>
        </p:blipFill>
        <p:spPr>
          <a:xfrm>
            <a:off x="758309" y="3835598"/>
            <a:ext cx="6448544" cy="121920"/>
          </a:xfrm>
          <a:prstGeom prst="rect">
            <a:avLst/>
          </a:prstGeom>
        </p:spPr>
      </p:pic>
      <p:pic>
        <p:nvPicPr>
          <p:cNvPr id="5" name="Image 1" descr="preencoded.png"/>
          <p:cNvPicPr>
            <a:picLocks noChangeAspect="1"/>
          </p:cNvPicPr>
          <p:nvPr/>
        </p:nvPicPr>
        <p:blipFill>
          <a:blip r:embed="rId4"/>
          <a:stretch>
            <a:fillRect/>
          </a:stretch>
        </p:blipFill>
        <p:spPr>
          <a:xfrm>
            <a:off x="3657540" y="3541157"/>
            <a:ext cx="649962" cy="649962"/>
          </a:xfrm>
          <a:prstGeom prst="rect">
            <a:avLst/>
          </a:prstGeom>
        </p:spPr>
      </p:pic>
      <p:pic>
        <p:nvPicPr>
          <p:cNvPr id="6" name="Image 2" descr="preencoded.png"/>
          <p:cNvPicPr>
            <a:picLocks noChangeAspect="1"/>
          </p:cNvPicPr>
          <p:nvPr/>
        </p:nvPicPr>
        <p:blipFill>
          <a:blip r:embed="rId5"/>
          <a:stretch>
            <a:fillRect/>
          </a:stretch>
        </p:blipFill>
        <p:spPr>
          <a:xfrm>
            <a:off x="3852565" y="3703677"/>
            <a:ext cx="259913" cy="324922"/>
          </a:xfrm>
          <a:prstGeom prst="rect">
            <a:avLst/>
          </a:prstGeom>
        </p:spPr>
      </p:pic>
      <p:sp>
        <p:nvSpPr>
          <p:cNvPr id="7" name="Text 2"/>
          <p:cNvSpPr/>
          <p:nvPr/>
        </p:nvSpPr>
        <p:spPr>
          <a:xfrm>
            <a:off x="1005364" y="4407694"/>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Barlow Bold" pitchFamily="34" charset="0"/>
                <a:ea typeface="Barlow Bold" pitchFamily="34" charset="-122"/>
                <a:cs typeface="Barlow Bold" pitchFamily="34" charset="-120"/>
              </a:rPr>
              <a:t>Người dùng (Tác giả)</a:t>
            </a:r>
            <a:endParaRPr lang="en-US" sz="2200" dirty="0"/>
          </a:p>
        </p:txBody>
      </p:sp>
      <p:sp>
        <p:nvSpPr>
          <p:cNvPr id="8" name="Text 3"/>
          <p:cNvSpPr/>
          <p:nvPr/>
        </p:nvSpPr>
        <p:spPr>
          <a:xfrm>
            <a:off x="1005364" y="4893826"/>
            <a:ext cx="5954435" cy="69342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Tạo, quản lý truyện, xây dựng thế giới truyện, sáng tác nội dung, tương tác với AI, xuất bản và chia sẻ.</a:t>
            </a:r>
            <a:endParaRPr lang="en-US" sz="1700" dirty="0"/>
          </a:p>
        </p:txBody>
      </p:sp>
      <p:sp>
        <p:nvSpPr>
          <p:cNvPr id="9" name="Shape 4"/>
          <p:cNvSpPr/>
          <p:nvPr/>
        </p:nvSpPr>
        <p:spPr>
          <a:xfrm>
            <a:off x="7423428" y="3866078"/>
            <a:ext cx="6448663" cy="1968222"/>
          </a:xfrm>
          <a:prstGeom prst="roundRect">
            <a:avLst>
              <a:gd name="adj" fmla="val 7433"/>
            </a:avLst>
          </a:prstGeom>
          <a:solidFill>
            <a:srgbClr val="FFFFFF"/>
          </a:solidFill>
          <a:ln/>
        </p:spPr>
        <p:txBody>
          <a:bodyPr/>
          <a:lstStyle/>
          <a:p>
            <a:endParaRPr lang="vi-VN"/>
          </a:p>
        </p:txBody>
      </p:sp>
      <p:pic>
        <p:nvPicPr>
          <p:cNvPr id="10" name="Image 3" descr="preencoded.png"/>
          <p:cNvPicPr>
            <a:picLocks noChangeAspect="1"/>
          </p:cNvPicPr>
          <p:nvPr/>
        </p:nvPicPr>
        <p:blipFill>
          <a:blip r:embed="rId3"/>
          <a:stretch>
            <a:fillRect/>
          </a:stretch>
        </p:blipFill>
        <p:spPr>
          <a:xfrm>
            <a:off x="7423428" y="3835598"/>
            <a:ext cx="6448663" cy="121920"/>
          </a:xfrm>
          <a:prstGeom prst="rect">
            <a:avLst/>
          </a:prstGeom>
        </p:spPr>
      </p:pic>
      <p:pic>
        <p:nvPicPr>
          <p:cNvPr id="11" name="Image 4" descr="preencoded.png"/>
          <p:cNvPicPr>
            <a:picLocks noChangeAspect="1"/>
          </p:cNvPicPr>
          <p:nvPr/>
        </p:nvPicPr>
        <p:blipFill>
          <a:blip r:embed="rId4"/>
          <a:stretch>
            <a:fillRect/>
          </a:stretch>
        </p:blipFill>
        <p:spPr>
          <a:xfrm>
            <a:off x="10322778" y="3541157"/>
            <a:ext cx="649962" cy="649962"/>
          </a:xfrm>
          <a:prstGeom prst="rect">
            <a:avLst/>
          </a:prstGeom>
        </p:spPr>
      </p:pic>
      <p:pic>
        <p:nvPicPr>
          <p:cNvPr id="12" name="Image 5" descr="preencoded.png"/>
          <p:cNvPicPr>
            <a:picLocks noChangeAspect="1"/>
          </p:cNvPicPr>
          <p:nvPr/>
        </p:nvPicPr>
        <p:blipFill>
          <a:blip r:embed="rId6"/>
          <a:stretch>
            <a:fillRect/>
          </a:stretch>
        </p:blipFill>
        <p:spPr>
          <a:xfrm>
            <a:off x="10517803" y="3703677"/>
            <a:ext cx="259913" cy="324922"/>
          </a:xfrm>
          <a:prstGeom prst="rect">
            <a:avLst/>
          </a:prstGeom>
        </p:spPr>
      </p:pic>
      <p:sp>
        <p:nvSpPr>
          <p:cNvPr id="13" name="Text 5"/>
          <p:cNvSpPr/>
          <p:nvPr/>
        </p:nvSpPr>
        <p:spPr>
          <a:xfrm>
            <a:off x="7670483" y="4407694"/>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Barlow Bold" pitchFamily="34" charset="0"/>
                <a:ea typeface="Barlow Bold" pitchFamily="34" charset="-122"/>
                <a:cs typeface="Barlow Bold" pitchFamily="34" charset="-120"/>
              </a:rPr>
              <a:t>Hệ thống AI Phụ trợ</a:t>
            </a:r>
            <a:endParaRPr lang="en-US" sz="2200" dirty="0"/>
          </a:p>
        </p:txBody>
      </p:sp>
      <p:sp>
        <p:nvSpPr>
          <p:cNvPr id="14" name="Text 6"/>
          <p:cNvSpPr/>
          <p:nvPr/>
        </p:nvSpPr>
        <p:spPr>
          <a:xfrm>
            <a:off x="7670483" y="4893826"/>
            <a:ext cx="5954554" cy="69342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Tương tác qua Model Context Protocol (MCP), cho phép AI truy cập và thay đổi dữ liệu truyện.</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8309" y="2042755"/>
            <a:ext cx="5701546" cy="712708"/>
          </a:xfrm>
          <a:prstGeom prst="rect">
            <a:avLst/>
          </a:prstGeom>
          <a:noFill/>
          <a:ln/>
        </p:spPr>
        <p:txBody>
          <a:bodyPr wrap="none" lIns="0" tIns="0" rIns="0" bIns="0" rtlCol="0" anchor="t"/>
          <a:lstStyle/>
          <a:p>
            <a:pPr marL="0" indent="0" algn="l">
              <a:lnSpc>
                <a:spcPts val="5600"/>
              </a:lnSpc>
              <a:buNone/>
            </a:pPr>
            <a:r>
              <a:rPr lang="en-US" sz="4450" b="1" dirty="0">
                <a:solidFill>
                  <a:srgbClr val="2E3C4E"/>
                </a:solidFill>
                <a:latin typeface="Barlow Bold" pitchFamily="34" charset="0"/>
                <a:ea typeface="Barlow Bold" pitchFamily="34" charset="-122"/>
                <a:cs typeface="Barlow Bold" pitchFamily="34" charset="-120"/>
              </a:rPr>
              <a:t>Chức Năng Hệ Thống</a:t>
            </a:r>
            <a:endParaRPr lang="en-US" sz="4450" dirty="0"/>
          </a:p>
        </p:txBody>
      </p:sp>
      <p:sp>
        <p:nvSpPr>
          <p:cNvPr id="3" name="Text 1"/>
          <p:cNvSpPr/>
          <p:nvPr/>
        </p:nvSpPr>
        <p:spPr>
          <a:xfrm>
            <a:off x="758309" y="3296960"/>
            <a:ext cx="2881908" cy="712470"/>
          </a:xfrm>
          <a:prstGeom prst="rect">
            <a:avLst/>
          </a:prstGeom>
          <a:noFill/>
          <a:ln/>
        </p:spPr>
        <p:txBody>
          <a:bodyPr wrap="square" lIns="0" tIns="0" rIns="0" bIns="0" rtlCol="0" anchor="t"/>
          <a:lstStyle/>
          <a:p>
            <a:pPr marL="0" indent="0" algn="l">
              <a:lnSpc>
                <a:spcPts val="2800"/>
              </a:lnSpc>
              <a:buNone/>
            </a:pPr>
            <a:r>
              <a:rPr lang="en-US" sz="2200" b="1" dirty="0">
                <a:solidFill>
                  <a:srgbClr val="2E3C4E"/>
                </a:solidFill>
                <a:latin typeface="Barlow Bold" pitchFamily="34" charset="0"/>
                <a:ea typeface="Barlow Bold" pitchFamily="34" charset="-122"/>
                <a:cs typeface="Barlow Bold" pitchFamily="34" charset="-120"/>
              </a:rPr>
              <a:t>Quản lý Người dùng &amp; Xác thực</a:t>
            </a:r>
            <a:endParaRPr lang="en-US" sz="2200" dirty="0"/>
          </a:p>
        </p:txBody>
      </p:sp>
      <p:sp>
        <p:nvSpPr>
          <p:cNvPr id="4" name="Text 2"/>
          <p:cNvSpPr/>
          <p:nvPr/>
        </p:nvSpPr>
        <p:spPr>
          <a:xfrm>
            <a:off x="758309" y="4226004"/>
            <a:ext cx="2881908" cy="693420"/>
          </a:xfrm>
          <a:prstGeom prst="rect">
            <a:avLst/>
          </a:prstGeom>
          <a:noFill/>
          <a:ln/>
        </p:spPr>
        <p:txBody>
          <a:bodyPr wrap="square" lIns="0" tIns="0" rIns="0" bIns="0" rtlCol="0" anchor="t"/>
          <a:lstStyle/>
          <a:p>
            <a:pPr marL="342900" indent="-342900" algn="l">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Đăng ký/Đăng nhập (email/Google)</a:t>
            </a:r>
            <a:endParaRPr lang="en-US" sz="1700" dirty="0"/>
          </a:p>
        </p:txBody>
      </p:sp>
      <p:sp>
        <p:nvSpPr>
          <p:cNvPr id="5" name="Text 3"/>
          <p:cNvSpPr/>
          <p:nvPr/>
        </p:nvSpPr>
        <p:spPr>
          <a:xfrm>
            <a:off x="758309" y="4995148"/>
            <a:ext cx="2881908"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Quản lý tài khoản</a:t>
            </a:r>
            <a:endParaRPr lang="en-US" sz="1700" dirty="0"/>
          </a:p>
        </p:txBody>
      </p:sp>
      <p:sp>
        <p:nvSpPr>
          <p:cNvPr id="6" name="Text 4"/>
          <p:cNvSpPr/>
          <p:nvPr/>
        </p:nvSpPr>
        <p:spPr>
          <a:xfrm>
            <a:off x="758309" y="5417582"/>
            <a:ext cx="2881908"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Quản lý API Key</a:t>
            </a:r>
            <a:endParaRPr lang="en-US" sz="1700" dirty="0"/>
          </a:p>
        </p:txBody>
      </p:sp>
      <p:sp>
        <p:nvSpPr>
          <p:cNvPr id="7" name="Text 5"/>
          <p:cNvSpPr/>
          <p:nvPr/>
        </p:nvSpPr>
        <p:spPr>
          <a:xfrm>
            <a:off x="4176474" y="3296960"/>
            <a:ext cx="2881908" cy="712470"/>
          </a:xfrm>
          <a:prstGeom prst="rect">
            <a:avLst/>
          </a:prstGeom>
          <a:noFill/>
          <a:ln/>
        </p:spPr>
        <p:txBody>
          <a:bodyPr wrap="square" lIns="0" tIns="0" rIns="0" bIns="0" rtlCol="0" anchor="t"/>
          <a:lstStyle/>
          <a:p>
            <a:pPr marL="0" indent="0" algn="l">
              <a:lnSpc>
                <a:spcPts val="2800"/>
              </a:lnSpc>
              <a:buNone/>
            </a:pPr>
            <a:r>
              <a:rPr lang="en-US" sz="2200" b="1" dirty="0">
                <a:solidFill>
                  <a:srgbClr val="2E3C4E"/>
                </a:solidFill>
                <a:latin typeface="Barlow Bold" pitchFamily="34" charset="0"/>
                <a:ea typeface="Barlow Bold" pitchFamily="34" charset="-122"/>
                <a:cs typeface="Barlow Bold" pitchFamily="34" charset="-120"/>
              </a:rPr>
              <a:t>Quản lý Truyện &amp; Nội dung</a:t>
            </a:r>
            <a:endParaRPr lang="en-US" sz="2200" dirty="0"/>
          </a:p>
        </p:txBody>
      </p:sp>
      <p:sp>
        <p:nvSpPr>
          <p:cNvPr id="8" name="Text 6"/>
          <p:cNvSpPr/>
          <p:nvPr/>
        </p:nvSpPr>
        <p:spPr>
          <a:xfrm>
            <a:off x="4176474" y="4226004"/>
            <a:ext cx="2881908" cy="693420"/>
          </a:xfrm>
          <a:prstGeom prst="rect">
            <a:avLst/>
          </a:prstGeom>
          <a:noFill/>
          <a:ln/>
        </p:spPr>
        <p:txBody>
          <a:bodyPr wrap="square" lIns="0" tIns="0" rIns="0" bIns="0" rtlCol="0" anchor="t"/>
          <a:lstStyle/>
          <a:p>
            <a:pPr marL="342900" indent="-342900" algn="l">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Tạo/quản lý truyện, chương, nhân vật</a:t>
            </a:r>
            <a:endParaRPr lang="en-US" sz="1700" dirty="0"/>
          </a:p>
        </p:txBody>
      </p:sp>
      <p:sp>
        <p:nvSpPr>
          <p:cNvPr id="9" name="Text 7"/>
          <p:cNvSpPr/>
          <p:nvPr/>
        </p:nvSpPr>
        <p:spPr>
          <a:xfrm>
            <a:off x="4176474" y="4995148"/>
            <a:ext cx="2881908"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Soạn thảo nội dung</a:t>
            </a:r>
            <a:endParaRPr lang="en-US" sz="1700" dirty="0"/>
          </a:p>
        </p:txBody>
      </p:sp>
      <p:sp>
        <p:nvSpPr>
          <p:cNvPr id="10" name="Text 8"/>
          <p:cNvSpPr/>
          <p:nvPr/>
        </p:nvSpPr>
        <p:spPr>
          <a:xfrm>
            <a:off x="7594640" y="3296960"/>
            <a:ext cx="2881908" cy="712470"/>
          </a:xfrm>
          <a:prstGeom prst="rect">
            <a:avLst/>
          </a:prstGeom>
          <a:noFill/>
          <a:ln/>
        </p:spPr>
        <p:txBody>
          <a:bodyPr wrap="square" lIns="0" tIns="0" rIns="0" bIns="0" rtlCol="0" anchor="t"/>
          <a:lstStyle/>
          <a:p>
            <a:pPr marL="0" indent="0" algn="l">
              <a:lnSpc>
                <a:spcPts val="2800"/>
              </a:lnSpc>
              <a:buNone/>
            </a:pPr>
            <a:r>
              <a:rPr lang="en-US" sz="2200" b="1" dirty="0">
                <a:solidFill>
                  <a:srgbClr val="2E3C4E"/>
                </a:solidFill>
                <a:latin typeface="Barlow Bold" pitchFamily="34" charset="0"/>
                <a:ea typeface="Barlow Bold" pitchFamily="34" charset="-122"/>
                <a:cs typeface="Barlow Bold" pitchFamily="34" charset="-120"/>
              </a:rPr>
              <a:t>Tương tác với AI (Gemini)</a:t>
            </a:r>
            <a:endParaRPr lang="en-US" sz="2200" dirty="0"/>
          </a:p>
        </p:txBody>
      </p:sp>
      <p:sp>
        <p:nvSpPr>
          <p:cNvPr id="11" name="Text 9"/>
          <p:cNvSpPr/>
          <p:nvPr/>
        </p:nvSpPr>
        <p:spPr>
          <a:xfrm>
            <a:off x="7594640" y="4226004"/>
            <a:ext cx="2881908" cy="693420"/>
          </a:xfrm>
          <a:prstGeom prst="rect">
            <a:avLst/>
          </a:prstGeom>
          <a:noFill/>
          <a:ln/>
        </p:spPr>
        <p:txBody>
          <a:bodyPr wrap="square" lIns="0" tIns="0" rIns="0" bIns="0" rtlCol="0" anchor="t"/>
          <a:lstStyle/>
          <a:p>
            <a:pPr marL="342900" indent="-342900" algn="l">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Chat tương tác, gợi ý ý tưởng</a:t>
            </a:r>
            <a:endParaRPr lang="en-US" sz="1700" dirty="0"/>
          </a:p>
        </p:txBody>
      </p:sp>
      <p:sp>
        <p:nvSpPr>
          <p:cNvPr id="12" name="Text 10"/>
          <p:cNvSpPr/>
          <p:nvPr/>
        </p:nvSpPr>
        <p:spPr>
          <a:xfrm>
            <a:off x="7594640" y="4995148"/>
            <a:ext cx="2881908" cy="693420"/>
          </a:xfrm>
          <a:prstGeom prst="rect">
            <a:avLst/>
          </a:prstGeom>
          <a:noFill/>
          <a:ln/>
        </p:spPr>
        <p:txBody>
          <a:bodyPr wrap="square" lIns="0" tIns="0" rIns="0" bIns="0" rtlCol="0" anchor="t"/>
          <a:lstStyle/>
          <a:p>
            <a:pPr marL="342900" indent="-342900" algn="l">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Tạo sinh nội dung/hội thoại</a:t>
            </a:r>
            <a:endParaRPr lang="en-US" sz="1700" dirty="0"/>
          </a:p>
        </p:txBody>
      </p:sp>
      <p:sp>
        <p:nvSpPr>
          <p:cNvPr id="13" name="Text 11"/>
          <p:cNvSpPr/>
          <p:nvPr/>
        </p:nvSpPr>
        <p:spPr>
          <a:xfrm>
            <a:off x="7594640" y="5764292"/>
            <a:ext cx="2881908"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Phản hồi liên tục</a:t>
            </a:r>
            <a:endParaRPr lang="en-US" sz="1700" dirty="0"/>
          </a:p>
        </p:txBody>
      </p:sp>
      <p:sp>
        <p:nvSpPr>
          <p:cNvPr id="14" name="Text 12"/>
          <p:cNvSpPr/>
          <p:nvPr/>
        </p:nvSpPr>
        <p:spPr>
          <a:xfrm>
            <a:off x="11012805" y="3296960"/>
            <a:ext cx="2881908" cy="712470"/>
          </a:xfrm>
          <a:prstGeom prst="rect">
            <a:avLst/>
          </a:prstGeom>
          <a:noFill/>
          <a:ln/>
        </p:spPr>
        <p:txBody>
          <a:bodyPr wrap="square" lIns="0" tIns="0" rIns="0" bIns="0" rtlCol="0" anchor="t"/>
          <a:lstStyle/>
          <a:p>
            <a:pPr marL="0" indent="0" algn="l">
              <a:lnSpc>
                <a:spcPts val="2800"/>
              </a:lnSpc>
              <a:buNone/>
            </a:pPr>
            <a:r>
              <a:rPr lang="en-US" sz="2200" b="1" dirty="0">
                <a:solidFill>
                  <a:srgbClr val="2E3C4E"/>
                </a:solidFill>
                <a:latin typeface="Barlow Bold" pitchFamily="34" charset="0"/>
                <a:ea typeface="Barlow Bold" pitchFamily="34" charset="-122"/>
                <a:cs typeface="Barlow Bold" pitchFamily="34" charset="-120"/>
              </a:rPr>
              <a:t>Tích hợp Giao thức MCP</a:t>
            </a:r>
            <a:endParaRPr lang="en-US" sz="2200" dirty="0"/>
          </a:p>
        </p:txBody>
      </p:sp>
      <p:sp>
        <p:nvSpPr>
          <p:cNvPr id="15" name="Text 13"/>
          <p:cNvSpPr/>
          <p:nvPr/>
        </p:nvSpPr>
        <p:spPr>
          <a:xfrm>
            <a:off x="11012805" y="4226004"/>
            <a:ext cx="2881908"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Cung cấp MCP Server</a:t>
            </a:r>
            <a:endParaRPr lang="en-US" sz="1700" dirty="0"/>
          </a:p>
        </p:txBody>
      </p:sp>
      <p:sp>
        <p:nvSpPr>
          <p:cNvPr id="16" name="Text 14"/>
          <p:cNvSpPr/>
          <p:nvPr/>
        </p:nvSpPr>
        <p:spPr>
          <a:xfrm>
            <a:off x="11012805" y="4648438"/>
            <a:ext cx="2881908"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Đăng ký công cụ</a:t>
            </a:r>
            <a:endParaRPr lang="en-US" sz="1700" dirty="0"/>
          </a:p>
        </p:txBody>
      </p:sp>
      <p:sp>
        <p:nvSpPr>
          <p:cNvPr id="17" name="Text 15"/>
          <p:cNvSpPr/>
          <p:nvPr/>
        </p:nvSpPr>
        <p:spPr>
          <a:xfrm>
            <a:off x="11012805" y="5070872"/>
            <a:ext cx="2881908"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Xác thực an toàn</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26613" y="413742"/>
            <a:ext cx="3960138" cy="494943"/>
          </a:xfrm>
          <a:prstGeom prst="rect">
            <a:avLst/>
          </a:prstGeom>
          <a:noFill/>
          <a:ln/>
        </p:spPr>
        <p:txBody>
          <a:bodyPr wrap="none" lIns="0" tIns="0" rIns="0" bIns="0" rtlCol="0" anchor="t"/>
          <a:lstStyle/>
          <a:p>
            <a:pPr marL="0" indent="0" algn="l">
              <a:lnSpc>
                <a:spcPts val="3850"/>
              </a:lnSpc>
              <a:buNone/>
            </a:pPr>
            <a:r>
              <a:rPr lang="en-US" sz="3100" b="1" dirty="0">
                <a:solidFill>
                  <a:srgbClr val="2E3C4E"/>
                </a:solidFill>
                <a:latin typeface="Barlow Bold" pitchFamily="34" charset="0"/>
                <a:ea typeface="Barlow Bold" pitchFamily="34" charset="-122"/>
                <a:cs typeface="Barlow Bold" pitchFamily="34" charset="-120"/>
              </a:rPr>
              <a:t>Kiến Trúc Phần Mềm</a:t>
            </a:r>
            <a:endParaRPr lang="en-US" sz="3100" dirty="0"/>
          </a:p>
        </p:txBody>
      </p:sp>
      <p:sp>
        <p:nvSpPr>
          <p:cNvPr id="3" name="Text 1"/>
          <p:cNvSpPr/>
          <p:nvPr/>
        </p:nvSpPr>
        <p:spPr>
          <a:xfrm>
            <a:off x="526613" y="1284684"/>
            <a:ext cx="1980009" cy="247412"/>
          </a:xfrm>
          <a:prstGeom prst="rect">
            <a:avLst/>
          </a:prstGeom>
          <a:noFill/>
          <a:ln/>
        </p:spPr>
        <p:txBody>
          <a:bodyPr wrap="none" lIns="0" tIns="0" rIns="0" bIns="0" rtlCol="0" anchor="t"/>
          <a:lstStyle/>
          <a:p>
            <a:pPr marL="0" indent="0" algn="l">
              <a:lnSpc>
                <a:spcPts val="1900"/>
              </a:lnSpc>
              <a:buNone/>
            </a:pPr>
            <a:r>
              <a:rPr lang="en-US" sz="1550" b="1" dirty="0">
                <a:solidFill>
                  <a:srgbClr val="2E3C4E"/>
                </a:solidFill>
                <a:latin typeface="Barlow Bold" pitchFamily="34" charset="0"/>
                <a:ea typeface="Barlow Bold" pitchFamily="34" charset="-122"/>
                <a:cs typeface="Barlow Bold" pitchFamily="34" charset="-120"/>
              </a:rPr>
              <a:t>Kiến trúc Monolithic</a:t>
            </a:r>
            <a:endParaRPr lang="en-US" sz="1550" dirty="0"/>
          </a:p>
        </p:txBody>
      </p:sp>
      <p:sp>
        <p:nvSpPr>
          <p:cNvPr id="4" name="Text 2"/>
          <p:cNvSpPr/>
          <p:nvPr/>
        </p:nvSpPr>
        <p:spPr>
          <a:xfrm>
            <a:off x="526613" y="1682472"/>
            <a:ext cx="6605111" cy="481489"/>
          </a:xfrm>
          <a:prstGeom prst="rect">
            <a:avLst/>
          </a:prstGeom>
          <a:noFill/>
          <a:ln/>
        </p:spPr>
        <p:txBody>
          <a:bodyPr wrap="square" lIns="0" tIns="0" rIns="0" bIns="0" rtlCol="0" anchor="t"/>
          <a:lstStyle/>
          <a:p>
            <a:pPr marL="0" indent="0" algn="l">
              <a:lnSpc>
                <a:spcPts val="1850"/>
              </a:lnSpc>
              <a:buNone/>
            </a:pPr>
            <a:r>
              <a:rPr lang="en-US" sz="1150" dirty="0">
                <a:solidFill>
                  <a:srgbClr val="384653"/>
                </a:solidFill>
                <a:latin typeface="Montserrat" pitchFamily="34" charset="0"/>
                <a:ea typeface="Montserrat" pitchFamily="34" charset="-122"/>
                <a:cs typeface="Montserrat" pitchFamily="34" charset="-120"/>
              </a:rPr>
              <a:t>Ứng dụng được xây dựng như một đơn vị duy nhất, thống nhất. Phát triển và triển khai đơn giản ban đầu, nhưng khó mở rộng và bảo trì khi lớn.</a:t>
            </a:r>
            <a:endParaRPr lang="en-US" sz="1150" dirty="0"/>
          </a:p>
        </p:txBody>
      </p:sp>
      <p:pic>
        <p:nvPicPr>
          <p:cNvPr id="5" name="Image 0" descr="preencoded.png"/>
          <p:cNvPicPr>
            <a:picLocks noChangeAspect="1"/>
          </p:cNvPicPr>
          <p:nvPr/>
        </p:nvPicPr>
        <p:blipFill>
          <a:blip r:embed="rId3"/>
          <a:stretch>
            <a:fillRect/>
          </a:stretch>
        </p:blipFill>
        <p:spPr>
          <a:xfrm>
            <a:off x="526613" y="2333149"/>
            <a:ext cx="5844540" cy="6172200"/>
          </a:xfrm>
          <a:prstGeom prst="rect">
            <a:avLst/>
          </a:prstGeom>
        </p:spPr>
      </p:pic>
      <p:sp>
        <p:nvSpPr>
          <p:cNvPr id="6" name="Text 3"/>
          <p:cNvSpPr/>
          <p:nvPr/>
        </p:nvSpPr>
        <p:spPr>
          <a:xfrm>
            <a:off x="7506295" y="1284684"/>
            <a:ext cx="2066330" cy="247412"/>
          </a:xfrm>
          <a:prstGeom prst="rect">
            <a:avLst/>
          </a:prstGeom>
          <a:noFill/>
          <a:ln/>
        </p:spPr>
        <p:txBody>
          <a:bodyPr wrap="none" lIns="0" tIns="0" rIns="0" bIns="0" rtlCol="0" anchor="t"/>
          <a:lstStyle/>
          <a:p>
            <a:pPr marL="0" indent="0" algn="l">
              <a:lnSpc>
                <a:spcPts val="1900"/>
              </a:lnSpc>
              <a:buNone/>
            </a:pPr>
            <a:r>
              <a:rPr lang="en-US" sz="1550" b="1" dirty="0">
                <a:solidFill>
                  <a:srgbClr val="2E3C4E"/>
                </a:solidFill>
                <a:latin typeface="Barlow Bold" pitchFamily="34" charset="0"/>
                <a:ea typeface="Barlow Bold" pitchFamily="34" charset="-122"/>
                <a:cs typeface="Barlow Bold" pitchFamily="34" charset="-120"/>
              </a:rPr>
              <a:t>Kiến trúc Microservices</a:t>
            </a:r>
            <a:endParaRPr lang="en-US" sz="1550" dirty="0"/>
          </a:p>
        </p:txBody>
      </p:sp>
      <p:sp>
        <p:nvSpPr>
          <p:cNvPr id="7" name="Text 4"/>
          <p:cNvSpPr/>
          <p:nvPr/>
        </p:nvSpPr>
        <p:spPr>
          <a:xfrm>
            <a:off x="7506295" y="1682472"/>
            <a:ext cx="6605111" cy="481489"/>
          </a:xfrm>
          <a:prstGeom prst="rect">
            <a:avLst/>
          </a:prstGeom>
          <a:noFill/>
          <a:ln/>
        </p:spPr>
        <p:txBody>
          <a:bodyPr wrap="square" lIns="0" tIns="0" rIns="0" bIns="0" rtlCol="0" anchor="t"/>
          <a:lstStyle/>
          <a:p>
            <a:pPr marL="0" indent="0" algn="l">
              <a:lnSpc>
                <a:spcPts val="1850"/>
              </a:lnSpc>
              <a:buNone/>
            </a:pPr>
            <a:r>
              <a:rPr lang="en-US" sz="1150" dirty="0">
                <a:solidFill>
                  <a:srgbClr val="384653"/>
                </a:solidFill>
                <a:latin typeface="Montserrat" pitchFamily="34" charset="0"/>
                <a:ea typeface="Montserrat" pitchFamily="34" charset="-122"/>
                <a:cs typeface="Montserrat" pitchFamily="34" charset="-120"/>
              </a:rPr>
              <a:t>Ứng dụng cấu thành từ các dịch vụ nhỏ, độc lập. Linh hoạt mở rộng, công nghệ đa dạng, nhưng phức tạp trong vận hành và kiểm thử.</a:t>
            </a:r>
            <a:endParaRPr lang="en-US" sz="1150" dirty="0"/>
          </a:p>
        </p:txBody>
      </p:sp>
      <p:pic>
        <p:nvPicPr>
          <p:cNvPr id="8" name="Image 1" descr="preencoded.png"/>
          <p:cNvPicPr>
            <a:picLocks noChangeAspect="1"/>
          </p:cNvPicPr>
          <p:nvPr/>
        </p:nvPicPr>
        <p:blipFill>
          <a:blip r:embed="rId4"/>
          <a:stretch>
            <a:fillRect/>
          </a:stretch>
        </p:blipFill>
        <p:spPr>
          <a:xfrm>
            <a:off x="7506295" y="2333149"/>
            <a:ext cx="1905000" cy="29718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8309" y="723067"/>
            <a:ext cx="11229856" cy="712708"/>
          </a:xfrm>
          <a:prstGeom prst="rect">
            <a:avLst/>
          </a:prstGeom>
          <a:noFill/>
          <a:ln/>
        </p:spPr>
        <p:txBody>
          <a:bodyPr wrap="none" lIns="0" tIns="0" rIns="0" bIns="0" rtlCol="0" anchor="t"/>
          <a:lstStyle/>
          <a:p>
            <a:pPr marL="0" indent="0" algn="l">
              <a:lnSpc>
                <a:spcPts val="5600"/>
              </a:lnSpc>
              <a:buNone/>
            </a:pPr>
            <a:r>
              <a:rPr lang="en-US" sz="4450" b="1" dirty="0">
                <a:solidFill>
                  <a:srgbClr val="2E3C4E"/>
                </a:solidFill>
                <a:latin typeface="Barlow Bold" pitchFamily="34" charset="0"/>
                <a:ea typeface="Barlow Bold" pitchFamily="34" charset="-122"/>
                <a:cs typeface="Barlow Bold" pitchFamily="34" charset="-120"/>
              </a:rPr>
              <a:t>Phương Pháp Luận Phát Triển: Agile &amp; Scrum</a:t>
            </a:r>
            <a:endParaRPr lang="en-US" sz="4450" dirty="0"/>
          </a:p>
        </p:txBody>
      </p:sp>
      <p:sp>
        <p:nvSpPr>
          <p:cNvPr id="3" name="Text 1"/>
          <p:cNvSpPr/>
          <p:nvPr/>
        </p:nvSpPr>
        <p:spPr>
          <a:xfrm>
            <a:off x="758309" y="1977271"/>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E3C4E"/>
                </a:solidFill>
                <a:latin typeface="Barlow Bold" pitchFamily="34" charset="0"/>
                <a:ea typeface="Barlow Bold" pitchFamily="34" charset="-122"/>
                <a:cs typeface="Barlow Bold" pitchFamily="34" charset="-120"/>
              </a:rPr>
              <a:t>Triết lý Agile</a:t>
            </a:r>
            <a:endParaRPr lang="en-US" sz="2200" dirty="0"/>
          </a:p>
        </p:txBody>
      </p:sp>
      <p:sp>
        <p:nvSpPr>
          <p:cNvPr id="4" name="Text 2"/>
          <p:cNvSpPr/>
          <p:nvPr/>
        </p:nvSpPr>
        <p:spPr>
          <a:xfrm>
            <a:off x="758309" y="2550081"/>
            <a:ext cx="6292572"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Cá nhân và tương tác &gt; quy trình và công cụ</a:t>
            </a:r>
            <a:endParaRPr lang="en-US" sz="1700" dirty="0"/>
          </a:p>
        </p:txBody>
      </p:sp>
      <p:sp>
        <p:nvSpPr>
          <p:cNvPr id="5" name="Text 3"/>
          <p:cNvSpPr/>
          <p:nvPr/>
        </p:nvSpPr>
        <p:spPr>
          <a:xfrm>
            <a:off x="758309" y="2972514"/>
            <a:ext cx="6292572"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Phần mềm chạy tốt &gt; tài liệu đầy đủ</a:t>
            </a:r>
            <a:endParaRPr lang="en-US" sz="1700" dirty="0"/>
          </a:p>
        </p:txBody>
      </p:sp>
      <p:sp>
        <p:nvSpPr>
          <p:cNvPr id="6" name="Text 4"/>
          <p:cNvSpPr/>
          <p:nvPr/>
        </p:nvSpPr>
        <p:spPr>
          <a:xfrm>
            <a:off x="758309" y="3394948"/>
            <a:ext cx="6292572"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Hợp tác với khách hàng &gt; đàm phán hợp đồng</a:t>
            </a:r>
            <a:endParaRPr lang="en-US" sz="1700" dirty="0"/>
          </a:p>
        </p:txBody>
      </p:sp>
      <p:sp>
        <p:nvSpPr>
          <p:cNvPr id="7" name="Text 5"/>
          <p:cNvSpPr/>
          <p:nvPr/>
        </p:nvSpPr>
        <p:spPr>
          <a:xfrm>
            <a:off x="758309" y="3817382"/>
            <a:ext cx="6292572"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384653"/>
                </a:solidFill>
                <a:latin typeface="Montserrat" pitchFamily="34" charset="0"/>
                <a:ea typeface="Montserrat" pitchFamily="34" charset="-122"/>
                <a:cs typeface="Montserrat" pitchFamily="34" charset="-120"/>
              </a:rPr>
              <a:t>Phản hồi thay đổi &gt; bám sát kế hoạch</a:t>
            </a:r>
            <a:endParaRPr lang="en-US" sz="1700" dirty="0"/>
          </a:p>
        </p:txBody>
      </p:sp>
      <p:sp>
        <p:nvSpPr>
          <p:cNvPr id="8" name="Text 6"/>
          <p:cNvSpPr/>
          <p:nvPr/>
        </p:nvSpPr>
        <p:spPr>
          <a:xfrm>
            <a:off x="7587139" y="1977271"/>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E3C4E"/>
                </a:solidFill>
                <a:latin typeface="Barlow Bold" pitchFamily="34" charset="0"/>
                <a:ea typeface="Barlow Bold" pitchFamily="34" charset="-122"/>
                <a:cs typeface="Barlow Bold" pitchFamily="34" charset="-120"/>
              </a:rPr>
              <a:t>Khung làm việc Scrum</a:t>
            </a:r>
            <a:endParaRPr lang="en-US" sz="2200" dirty="0"/>
          </a:p>
        </p:txBody>
      </p:sp>
      <p:sp>
        <p:nvSpPr>
          <p:cNvPr id="9" name="Text 7"/>
          <p:cNvSpPr/>
          <p:nvPr/>
        </p:nvSpPr>
        <p:spPr>
          <a:xfrm>
            <a:off x="7587139" y="2550081"/>
            <a:ext cx="6292572" cy="69342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Giúp đội nhóm tạo giá trị qua giải pháp thích ứng. Dựa trên Minh bạch, Thanh tra, Thích ứng.</a:t>
            </a:r>
            <a:endParaRPr lang="en-US" sz="1700" dirty="0"/>
          </a:p>
        </p:txBody>
      </p:sp>
      <p:pic>
        <p:nvPicPr>
          <p:cNvPr id="10" name="Image 0" descr="preencoded.png"/>
          <p:cNvPicPr>
            <a:picLocks noChangeAspect="1"/>
          </p:cNvPicPr>
          <p:nvPr/>
        </p:nvPicPr>
        <p:blipFill>
          <a:blip r:embed="rId3"/>
          <a:stretch>
            <a:fillRect/>
          </a:stretch>
        </p:blipFill>
        <p:spPr>
          <a:xfrm>
            <a:off x="7587139" y="3487222"/>
            <a:ext cx="6292572" cy="377547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8309" y="2372439"/>
            <a:ext cx="9149120" cy="712708"/>
          </a:xfrm>
          <a:prstGeom prst="rect">
            <a:avLst/>
          </a:prstGeom>
          <a:noFill/>
          <a:ln/>
        </p:spPr>
        <p:txBody>
          <a:bodyPr wrap="none" lIns="0" tIns="0" rIns="0" bIns="0" rtlCol="0" anchor="t"/>
          <a:lstStyle/>
          <a:p>
            <a:pPr marL="0" indent="0" algn="l">
              <a:lnSpc>
                <a:spcPts val="5600"/>
              </a:lnSpc>
              <a:buNone/>
            </a:pPr>
            <a:r>
              <a:rPr lang="en-US" sz="4450" b="1" dirty="0">
                <a:solidFill>
                  <a:srgbClr val="2E3C4E"/>
                </a:solidFill>
                <a:latin typeface="Barlow Bold" pitchFamily="34" charset="0"/>
                <a:ea typeface="Barlow Bold" pitchFamily="34" charset="-122"/>
                <a:cs typeface="Barlow Bold" pitchFamily="34" charset="-120"/>
              </a:rPr>
              <a:t>Hệ Thống Quản Lý Phiên Bản &amp; CI/CD</a:t>
            </a:r>
            <a:endParaRPr lang="en-US" sz="4450" dirty="0"/>
          </a:p>
        </p:txBody>
      </p:sp>
      <p:pic>
        <p:nvPicPr>
          <p:cNvPr id="3" name="Image 0" descr="preencoded.png"/>
          <p:cNvPicPr>
            <a:picLocks noChangeAspect="1"/>
          </p:cNvPicPr>
          <p:nvPr/>
        </p:nvPicPr>
        <p:blipFill>
          <a:blip r:embed="rId3"/>
          <a:stretch>
            <a:fillRect/>
          </a:stretch>
        </p:blipFill>
        <p:spPr>
          <a:xfrm>
            <a:off x="758309" y="3518416"/>
            <a:ext cx="541615" cy="541615"/>
          </a:xfrm>
          <a:prstGeom prst="rect">
            <a:avLst/>
          </a:prstGeom>
        </p:spPr>
      </p:pic>
      <p:sp>
        <p:nvSpPr>
          <p:cNvPr id="4" name="Text 1"/>
          <p:cNvSpPr/>
          <p:nvPr/>
        </p:nvSpPr>
        <p:spPr>
          <a:xfrm>
            <a:off x="758309" y="4330779"/>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Barlow Bold" pitchFamily="34" charset="0"/>
                <a:ea typeface="Barlow Bold" pitchFamily="34" charset="-122"/>
                <a:cs typeface="Barlow Bold" pitchFamily="34" charset="-120"/>
              </a:rPr>
              <a:t>Git</a:t>
            </a:r>
            <a:endParaRPr lang="en-US" sz="2200" dirty="0"/>
          </a:p>
        </p:txBody>
      </p:sp>
      <p:sp>
        <p:nvSpPr>
          <p:cNvPr id="5" name="Text 2"/>
          <p:cNvSpPr/>
          <p:nvPr/>
        </p:nvSpPr>
        <p:spPr>
          <a:xfrm>
            <a:off x="758309" y="4816912"/>
            <a:ext cx="4190762" cy="104013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Hệ thống quản lý phiên bản phân tán, cho phép theo dõi thay đổi và hợp nhất mã nguồn hiệu quả.</a:t>
            </a:r>
            <a:endParaRPr lang="en-US" sz="1700" dirty="0"/>
          </a:p>
        </p:txBody>
      </p:sp>
      <p:pic>
        <p:nvPicPr>
          <p:cNvPr id="6" name="Image 1" descr="preencoded.png"/>
          <p:cNvPicPr>
            <a:picLocks noChangeAspect="1"/>
          </p:cNvPicPr>
          <p:nvPr/>
        </p:nvPicPr>
        <p:blipFill>
          <a:blip r:embed="rId4"/>
          <a:stretch>
            <a:fillRect/>
          </a:stretch>
        </p:blipFill>
        <p:spPr>
          <a:xfrm>
            <a:off x="5219819" y="3518416"/>
            <a:ext cx="541615" cy="541615"/>
          </a:xfrm>
          <a:prstGeom prst="rect">
            <a:avLst/>
          </a:prstGeom>
        </p:spPr>
      </p:pic>
      <p:sp>
        <p:nvSpPr>
          <p:cNvPr id="7" name="Text 3"/>
          <p:cNvSpPr/>
          <p:nvPr/>
        </p:nvSpPr>
        <p:spPr>
          <a:xfrm>
            <a:off x="5219819" y="4330779"/>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Barlow Bold" pitchFamily="34" charset="0"/>
                <a:ea typeface="Barlow Bold" pitchFamily="34" charset="-122"/>
                <a:cs typeface="Barlow Bold" pitchFamily="34" charset="-120"/>
              </a:rPr>
              <a:t>GitHub</a:t>
            </a:r>
            <a:endParaRPr lang="en-US" sz="2200" dirty="0"/>
          </a:p>
        </p:txBody>
      </p:sp>
      <p:sp>
        <p:nvSpPr>
          <p:cNvPr id="8" name="Text 4"/>
          <p:cNvSpPr/>
          <p:nvPr/>
        </p:nvSpPr>
        <p:spPr>
          <a:xfrm>
            <a:off x="5219819" y="4816912"/>
            <a:ext cx="4190762" cy="104013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Nền tảng lưu trữ kho Git, hỗ trợ cộng tác, quản lý dự án và tự động hóa quy trình.</a:t>
            </a:r>
            <a:endParaRPr lang="en-US" sz="1700" dirty="0"/>
          </a:p>
        </p:txBody>
      </p:sp>
      <p:pic>
        <p:nvPicPr>
          <p:cNvPr id="9" name="Image 2" descr="preencoded.png"/>
          <p:cNvPicPr>
            <a:picLocks noChangeAspect="1"/>
          </p:cNvPicPr>
          <p:nvPr/>
        </p:nvPicPr>
        <p:blipFill>
          <a:blip r:embed="rId5"/>
          <a:stretch>
            <a:fillRect/>
          </a:stretch>
        </p:blipFill>
        <p:spPr>
          <a:xfrm>
            <a:off x="9681329" y="3518416"/>
            <a:ext cx="541615" cy="541615"/>
          </a:xfrm>
          <a:prstGeom prst="rect">
            <a:avLst/>
          </a:prstGeom>
        </p:spPr>
      </p:pic>
      <p:sp>
        <p:nvSpPr>
          <p:cNvPr id="10" name="Text 5"/>
          <p:cNvSpPr/>
          <p:nvPr/>
        </p:nvSpPr>
        <p:spPr>
          <a:xfrm>
            <a:off x="9681329" y="4330779"/>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Barlow Bold" pitchFamily="34" charset="0"/>
                <a:ea typeface="Barlow Bold" pitchFamily="34" charset="-122"/>
                <a:cs typeface="Barlow Bold" pitchFamily="34" charset="-120"/>
              </a:rPr>
              <a:t>GitHub Actions</a:t>
            </a:r>
            <a:endParaRPr lang="en-US" sz="2200" dirty="0"/>
          </a:p>
        </p:txBody>
      </p:sp>
      <p:sp>
        <p:nvSpPr>
          <p:cNvPr id="11" name="Text 6"/>
          <p:cNvSpPr/>
          <p:nvPr/>
        </p:nvSpPr>
        <p:spPr>
          <a:xfrm>
            <a:off x="9681329" y="4816912"/>
            <a:ext cx="4190762" cy="104013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Nền tảng CI/CD tích hợp, tự động hóa xây dựng, kiểm thử và triển khai mã nguồn.</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8309" y="983813"/>
            <a:ext cx="5701546" cy="712708"/>
          </a:xfrm>
          <a:prstGeom prst="rect">
            <a:avLst/>
          </a:prstGeom>
          <a:noFill/>
          <a:ln/>
        </p:spPr>
        <p:txBody>
          <a:bodyPr wrap="none" lIns="0" tIns="0" rIns="0" bIns="0" rtlCol="0" anchor="t"/>
          <a:lstStyle/>
          <a:p>
            <a:pPr marL="0" indent="0" algn="l">
              <a:lnSpc>
                <a:spcPts val="5600"/>
              </a:lnSpc>
              <a:buNone/>
            </a:pPr>
            <a:r>
              <a:rPr lang="en-US" sz="4450" b="1" dirty="0">
                <a:solidFill>
                  <a:srgbClr val="2E3C4E"/>
                </a:solidFill>
                <a:latin typeface="Barlow Bold" pitchFamily="34" charset="0"/>
                <a:ea typeface="Barlow Bold" pitchFamily="34" charset="-122"/>
                <a:cs typeface="Barlow Bold" pitchFamily="34" charset="-120"/>
              </a:rPr>
              <a:t>RESTful API</a:t>
            </a:r>
            <a:endParaRPr lang="en-US" sz="4450" dirty="0"/>
          </a:p>
        </p:txBody>
      </p:sp>
      <p:sp>
        <p:nvSpPr>
          <p:cNvPr id="3" name="Text 1"/>
          <p:cNvSpPr/>
          <p:nvPr/>
        </p:nvSpPr>
        <p:spPr>
          <a:xfrm>
            <a:off x="758309" y="2129790"/>
            <a:ext cx="13113782" cy="69342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REST (Representational State Transfer) là kiến trúc phần mềm cho ứng dụng mạng. RESTful API tuân thủ các nguyên tắc của REST, giúp hệ thống mở rộng và dễ bảo trì.</a:t>
            </a:r>
            <a:endParaRPr lang="en-US" sz="1700" dirty="0"/>
          </a:p>
        </p:txBody>
      </p:sp>
      <p:pic>
        <p:nvPicPr>
          <p:cNvPr id="4" name="Image 0" descr="preencoded.png"/>
          <p:cNvPicPr>
            <a:picLocks noChangeAspect="1"/>
          </p:cNvPicPr>
          <p:nvPr/>
        </p:nvPicPr>
        <p:blipFill>
          <a:blip r:embed="rId3"/>
          <a:stretch>
            <a:fillRect/>
          </a:stretch>
        </p:blipFill>
        <p:spPr>
          <a:xfrm>
            <a:off x="758309" y="3066931"/>
            <a:ext cx="541615" cy="541615"/>
          </a:xfrm>
          <a:prstGeom prst="rect">
            <a:avLst/>
          </a:prstGeom>
        </p:spPr>
      </p:pic>
      <p:sp>
        <p:nvSpPr>
          <p:cNvPr id="5" name="Text 2"/>
          <p:cNvSpPr/>
          <p:nvPr/>
        </p:nvSpPr>
        <p:spPr>
          <a:xfrm>
            <a:off x="758309" y="3879294"/>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Barlow Bold" pitchFamily="34" charset="0"/>
                <a:ea typeface="Barlow Bold" pitchFamily="34" charset="-122"/>
                <a:cs typeface="Barlow Bold" pitchFamily="34" charset="-120"/>
              </a:rPr>
              <a:t>Client-Server</a:t>
            </a:r>
            <a:endParaRPr lang="en-US" sz="2200" dirty="0"/>
          </a:p>
        </p:txBody>
      </p:sp>
      <p:sp>
        <p:nvSpPr>
          <p:cNvPr id="6" name="Text 3"/>
          <p:cNvSpPr/>
          <p:nvPr/>
        </p:nvSpPr>
        <p:spPr>
          <a:xfrm>
            <a:off x="758309" y="4365427"/>
            <a:ext cx="6421517" cy="346710"/>
          </a:xfrm>
          <a:prstGeom prst="rect">
            <a:avLst/>
          </a:prstGeom>
          <a:noFill/>
          <a:ln/>
        </p:spPr>
        <p:txBody>
          <a:bodyPr wrap="non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Tách biệt client và server, tăng tính độc lập và mở rộng.</a:t>
            </a:r>
            <a:endParaRPr lang="en-US" sz="1700" dirty="0"/>
          </a:p>
        </p:txBody>
      </p:sp>
      <p:pic>
        <p:nvPicPr>
          <p:cNvPr id="7" name="Image 1" descr="preencoded.png"/>
          <p:cNvPicPr>
            <a:picLocks noChangeAspect="1"/>
          </p:cNvPicPr>
          <p:nvPr/>
        </p:nvPicPr>
        <p:blipFill>
          <a:blip r:embed="rId4"/>
          <a:stretch>
            <a:fillRect/>
          </a:stretch>
        </p:blipFill>
        <p:spPr>
          <a:xfrm>
            <a:off x="7450574" y="3066931"/>
            <a:ext cx="541615" cy="541615"/>
          </a:xfrm>
          <a:prstGeom prst="rect">
            <a:avLst/>
          </a:prstGeom>
        </p:spPr>
      </p:pic>
      <p:sp>
        <p:nvSpPr>
          <p:cNvPr id="8" name="Text 4"/>
          <p:cNvSpPr/>
          <p:nvPr/>
        </p:nvSpPr>
        <p:spPr>
          <a:xfrm>
            <a:off x="7450574" y="3879294"/>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Barlow Bold" pitchFamily="34" charset="0"/>
                <a:ea typeface="Barlow Bold" pitchFamily="34" charset="-122"/>
                <a:cs typeface="Barlow Bold" pitchFamily="34" charset="-120"/>
              </a:rPr>
              <a:t>Stateless</a:t>
            </a:r>
            <a:endParaRPr lang="en-US" sz="2200" dirty="0"/>
          </a:p>
        </p:txBody>
      </p:sp>
      <p:sp>
        <p:nvSpPr>
          <p:cNvPr id="9" name="Text 5"/>
          <p:cNvSpPr/>
          <p:nvPr/>
        </p:nvSpPr>
        <p:spPr>
          <a:xfrm>
            <a:off x="7450574" y="4365427"/>
            <a:ext cx="6421517" cy="346710"/>
          </a:xfrm>
          <a:prstGeom prst="rect">
            <a:avLst/>
          </a:prstGeom>
          <a:noFill/>
          <a:ln/>
        </p:spPr>
        <p:txBody>
          <a:bodyPr wrap="non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Mỗi yêu cầu độc lập; server không lưu trạng thái client.</a:t>
            </a:r>
            <a:endParaRPr lang="en-US" sz="1700" dirty="0"/>
          </a:p>
        </p:txBody>
      </p:sp>
      <p:pic>
        <p:nvPicPr>
          <p:cNvPr id="10" name="Image 2" descr="preencoded.png"/>
          <p:cNvPicPr>
            <a:picLocks noChangeAspect="1"/>
          </p:cNvPicPr>
          <p:nvPr/>
        </p:nvPicPr>
        <p:blipFill>
          <a:blip r:embed="rId5"/>
          <a:stretch>
            <a:fillRect/>
          </a:stretch>
        </p:blipFill>
        <p:spPr>
          <a:xfrm>
            <a:off x="758309" y="5253752"/>
            <a:ext cx="541615" cy="541615"/>
          </a:xfrm>
          <a:prstGeom prst="rect">
            <a:avLst/>
          </a:prstGeom>
        </p:spPr>
      </p:pic>
      <p:sp>
        <p:nvSpPr>
          <p:cNvPr id="11" name="Text 6"/>
          <p:cNvSpPr/>
          <p:nvPr/>
        </p:nvSpPr>
        <p:spPr>
          <a:xfrm>
            <a:off x="758309" y="6066115"/>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Barlow Bold" pitchFamily="34" charset="0"/>
                <a:ea typeface="Barlow Bold" pitchFamily="34" charset="-122"/>
                <a:cs typeface="Barlow Bold" pitchFamily="34" charset="-120"/>
              </a:rPr>
              <a:t>Resource-based</a:t>
            </a:r>
            <a:endParaRPr lang="en-US" sz="2200" dirty="0"/>
          </a:p>
        </p:txBody>
      </p:sp>
      <p:sp>
        <p:nvSpPr>
          <p:cNvPr id="12" name="Text 7"/>
          <p:cNvSpPr/>
          <p:nvPr/>
        </p:nvSpPr>
        <p:spPr>
          <a:xfrm>
            <a:off x="758309" y="6552248"/>
            <a:ext cx="6421517" cy="346710"/>
          </a:xfrm>
          <a:prstGeom prst="rect">
            <a:avLst/>
          </a:prstGeom>
          <a:noFill/>
          <a:ln/>
        </p:spPr>
        <p:txBody>
          <a:bodyPr wrap="non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Mọi thứ là tài nguyên, định danh bằng URI.</a:t>
            </a:r>
            <a:endParaRPr lang="en-US" sz="1700" dirty="0"/>
          </a:p>
        </p:txBody>
      </p:sp>
      <p:pic>
        <p:nvPicPr>
          <p:cNvPr id="13" name="Image 3" descr="preencoded.png"/>
          <p:cNvPicPr>
            <a:picLocks noChangeAspect="1"/>
          </p:cNvPicPr>
          <p:nvPr/>
        </p:nvPicPr>
        <p:blipFill>
          <a:blip r:embed="rId6"/>
          <a:stretch>
            <a:fillRect/>
          </a:stretch>
        </p:blipFill>
        <p:spPr>
          <a:xfrm>
            <a:off x="7450574" y="5253752"/>
            <a:ext cx="541615" cy="541615"/>
          </a:xfrm>
          <a:prstGeom prst="rect">
            <a:avLst/>
          </a:prstGeom>
        </p:spPr>
      </p:pic>
      <p:sp>
        <p:nvSpPr>
          <p:cNvPr id="14" name="Text 8"/>
          <p:cNvSpPr/>
          <p:nvPr/>
        </p:nvSpPr>
        <p:spPr>
          <a:xfrm>
            <a:off x="7450574" y="6066115"/>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Barlow Bold" pitchFamily="34" charset="0"/>
                <a:ea typeface="Barlow Bold" pitchFamily="34" charset="-122"/>
                <a:cs typeface="Barlow Bold" pitchFamily="34" charset="-120"/>
              </a:rPr>
              <a:t>Thao tác qua HTTP</a:t>
            </a:r>
            <a:endParaRPr lang="en-US" sz="2200" dirty="0"/>
          </a:p>
        </p:txBody>
      </p:sp>
      <p:sp>
        <p:nvSpPr>
          <p:cNvPr id="15" name="Text 9"/>
          <p:cNvSpPr/>
          <p:nvPr/>
        </p:nvSpPr>
        <p:spPr>
          <a:xfrm>
            <a:off x="7450574" y="6552248"/>
            <a:ext cx="6421517" cy="69342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Tương tác bằng các phương thức HTTP chuẩn (GET, POST, PUT/PATCH, DELETE).</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29935" y="633413"/>
            <a:ext cx="6166128" cy="403979"/>
          </a:xfrm>
          <a:prstGeom prst="rect">
            <a:avLst/>
          </a:prstGeom>
          <a:noFill/>
          <a:ln/>
        </p:spPr>
        <p:txBody>
          <a:bodyPr wrap="none" lIns="0" tIns="0" rIns="0" bIns="0" rtlCol="0" anchor="t"/>
          <a:lstStyle/>
          <a:p>
            <a:pPr marL="0" indent="0" algn="l">
              <a:lnSpc>
                <a:spcPts val="3150"/>
              </a:lnSpc>
              <a:buNone/>
            </a:pPr>
            <a:r>
              <a:rPr lang="en-US" sz="2500" b="1" dirty="0">
                <a:solidFill>
                  <a:srgbClr val="2E3C4E"/>
                </a:solidFill>
                <a:latin typeface="Barlow Bold" pitchFamily="34" charset="0"/>
                <a:ea typeface="Barlow Bold" pitchFamily="34" charset="-122"/>
                <a:cs typeface="Barlow Bold" pitchFamily="34" charset="-120"/>
              </a:rPr>
              <a:t>5.1 Ngăn xếp Công nghệ (Technology Stack)</a:t>
            </a:r>
            <a:endParaRPr lang="en-US" sz="2500" dirty="0"/>
          </a:p>
        </p:txBody>
      </p:sp>
      <p:sp>
        <p:nvSpPr>
          <p:cNvPr id="3" name="Text 1"/>
          <p:cNvSpPr/>
          <p:nvPr/>
        </p:nvSpPr>
        <p:spPr>
          <a:xfrm>
            <a:off x="429935" y="1283018"/>
            <a:ext cx="13770531" cy="196572"/>
          </a:xfrm>
          <a:prstGeom prst="rect">
            <a:avLst/>
          </a:prstGeom>
          <a:noFill/>
          <a:ln/>
        </p:spPr>
        <p:txBody>
          <a:bodyPr wrap="none" lIns="0" tIns="0" rIns="0" bIns="0" rtlCol="0" anchor="t"/>
          <a:lstStyle/>
          <a:p>
            <a:pPr marL="0" indent="0" algn="l">
              <a:lnSpc>
                <a:spcPts val="1500"/>
              </a:lnSpc>
              <a:buNone/>
            </a:pPr>
            <a:r>
              <a:rPr lang="en-US" sz="950" dirty="0">
                <a:solidFill>
                  <a:srgbClr val="384653"/>
                </a:solidFill>
                <a:latin typeface="Montserrat" pitchFamily="34" charset="0"/>
                <a:ea typeface="Montserrat" pitchFamily="34" charset="-122"/>
                <a:cs typeface="Montserrat" pitchFamily="34" charset="-120"/>
              </a:rPr>
              <a:t>Dự án "Thiết kế Website Sáng tác truyện Chat tích hợp AI" được xây dựng trên một ngăn xếp công nghệ hiện đại, đảm bảo hiệu suất, khả năng mở rộng và dễ bảo trì.</a:t>
            </a:r>
            <a:endParaRPr lang="en-US" sz="950" dirty="0"/>
          </a:p>
        </p:txBody>
      </p:sp>
      <p:pic>
        <p:nvPicPr>
          <p:cNvPr id="4" name="Image 0" descr="preencoded.png"/>
          <p:cNvPicPr>
            <a:picLocks noChangeAspect="1"/>
          </p:cNvPicPr>
          <p:nvPr/>
        </p:nvPicPr>
        <p:blipFill>
          <a:blip r:embed="rId3"/>
          <a:stretch>
            <a:fillRect/>
          </a:stretch>
        </p:blipFill>
        <p:spPr>
          <a:xfrm>
            <a:off x="429935" y="1617702"/>
            <a:ext cx="245626" cy="245626"/>
          </a:xfrm>
          <a:prstGeom prst="rect">
            <a:avLst/>
          </a:prstGeom>
        </p:spPr>
      </p:pic>
      <p:sp>
        <p:nvSpPr>
          <p:cNvPr id="5" name="Text 2"/>
          <p:cNvSpPr/>
          <p:nvPr/>
        </p:nvSpPr>
        <p:spPr>
          <a:xfrm>
            <a:off x="429935" y="2016800"/>
            <a:ext cx="1616393" cy="202049"/>
          </a:xfrm>
          <a:prstGeom prst="rect">
            <a:avLst/>
          </a:prstGeom>
          <a:noFill/>
          <a:ln/>
        </p:spPr>
        <p:txBody>
          <a:bodyPr wrap="none" lIns="0" tIns="0" rIns="0" bIns="0" rtlCol="0" anchor="t"/>
          <a:lstStyle/>
          <a:p>
            <a:pPr marL="0" indent="0" algn="l">
              <a:lnSpc>
                <a:spcPts val="1550"/>
              </a:lnSpc>
              <a:buNone/>
            </a:pPr>
            <a:r>
              <a:rPr lang="en-US" sz="1250" b="1" dirty="0">
                <a:solidFill>
                  <a:srgbClr val="384653"/>
                </a:solidFill>
                <a:latin typeface="Barlow Bold" pitchFamily="34" charset="0"/>
                <a:ea typeface="Barlow Bold" pitchFamily="34" charset="-122"/>
                <a:cs typeface="Barlow Bold" pitchFamily="34" charset="-120"/>
              </a:rPr>
              <a:t>Next.js 14+</a:t>
            </a:r>
            <a:endParaRPr lang="en-US" sz="1250" dirty="0"/>
          </a:p>
        </p:txBody>
      </p:sp>
      <p:sp>
        <p:nvSpPr>
          <p:cNvPr id="6" name="Text 3"/>
          <p:cNvSpPr/>
          <p:nvPr/>
        </p:nvSpPr>
        <p:spPr>
          <a:xfrm>
            <a:off x="429935" y="2292548"/>
            <a:ext cx="6808470" cy="196572"/>
          </a:xfrm>
          <a:prstGeom prst="rect">
            <a:avLst/>
          </a:prstGeom>
          <a:noFill/>
          <a:ln/>
        </p:spPr>
        <p:txBody>
          <a:bodyPr wrap="none" lIns="0" tIns="0" rIns="0" bIns="0" rtlCol="0" anchor="t"/>
          <a:lstStyle/>
          <a:p>
            <a:pPr marL="0" indent="0" algn="l">
              <a:lnSpc>
                <a:spcPts val="1500"/>
              </a:lnSpc>
              <a:buNone/>
            </a:pPr>
            <a:r>
              <a:rPr lang="en-US" sz="950" dirty="0">
                <a:solidFill>
                  <a:srgbClr val="384653"/>
                </a:solidFill>
                <a:latin typeface="Montserrat" pitchFamily="34" charset="0"/>
                <a:ea typeface="Montserrat" pitchFamily="34" charset="-122"/>
                <a:cs typeface="Montserrat" pitchFamily="34" charset="-120"/>
              </a:rPr>
              <a:t>Nền tảng chính cho toàn bộ ứng dụng, thống nhất Frontend và Backend, tối ưu hóa hiệu năng và SEO.</a:t>
            </a:r>
            <a:endParaRPr lang="en-US" sz="950" dirty="0"/>
          </a:p>
        </p:txBody>
      </p:sp>
      <p:pic>
        <p:nvPicPr>
          <p:cNvPr id="7" name="Image 1" descr="preencoded.png"/>
          <p:cNvPicPr>
            <a:picLocks noChangeAspect="1"/>
          </p:cNvPicPr>
          <p:nvPr/>
        </p:nvPicPr>
        <p:blipFill>
          <a:blip r:embed="rId4"/>
          <a:stretch>
            <a:fillRect/>
          </a:stretch>
        </p:blipFill>
        <p:spPr>
          <a:xfrm>
            <a:off x="7391876" y="1617702"/>
            <a:ext cx="245626" cy="245626"/>
          </a:xfrm>
          <a:prstGeom prst="rect">
            <a:avLst/>
          </a:prstGeom>
        </p:spPr>
      </p:pic>
      <p:sp>
        <p:nvSpPr>
          <p:cNvPr id="8" name="Text 4"/>
          <p:cNvSpPr/>
          <p:nvPr/>
        </p:nvSpPr>
        <p:spPr>
          <a:xfrm>
            <a:off x="7391876" y="2016800"/>
            <a:ext cx="1616393" cy="202049"/>
          </a:xfrm>
          <a:prstGeom prst="rect">
            <a:avLst/>
          </a:prstGeom>
          <a:noFill/>
          <a:ln/>
        </p:spPr>
        <p:txBody>
          <a:bodyPr wrap="none" lIns="0" tIns="0" rIns="0" bIns="0" rtlCol="0" anchor="t"/>
          <a:lstStyle/>
          <a:p>
            <a:pPr marL="0" indent="0" algn="l">
              <a:lnSpc>
                <a:spcPts val="1550"/>
              </a:lnSpc>
              <a:buNone/>
            </a:pPr>
            <a:r>
              <a:rPr lang="en-US" sz="1250" b="1" dirty="0">
                <a:solidFill>
                  <a:srgbClr val="384653"/>
                </a:solidFill>
                <a:latin typeface="Barlow Bold" pitchFamily="34" charset="0"/>
                <a:ea typeface="Barlow Bold" pitchFamily="34" charset="-122"/>
                <a:cs typeface="Barlow Bold" pitchFamily="34" charset="-120"/>
              </a:rPr>
              <a:t>TypeScript</a:t>
            </a:r>
            <a:endParaRPr lang="en-US" sz="1250" dirty="0"/>
          </a:p>
        </p:txBody>
      </p:sp>
      <p:sp>
        <p:nvSpPr>
          <p:cNvPr id="9" name="Text 5"/>
          <p:cNvSpPr/>
          <p:nvPr/>
        </p:nvSpPr>
        <p:spPr>
          <a:xfrm>
            <a:off x="7391876" y="2292548"/>
            <a:ext cx="6808589" cy="196572"/>
          </a:xfrm>
          <a:prstGeom prst="rect">
            <a:avLst/>
          </a:prstGeom>
          <a:noFill/>
          <a:ln/>
        </p:spPr>
        <p:txBody>
          <a:bodyPr wrap="none" lIns="0" tIns="0" rIns="0" bIns="0" rtlCol="0" anchor="t"/>
          <a:lstStyle/>
          <a:p>
            <a:pPr marL="0" indent="0" algn="l">
              <a:lnSpc>
                <a:spcPts val="1500"/>
              </a:lnSpc>
              <a:buNone/>
            </a:pPr>
            <a:r>
              <a:rPr lang="en-US" sz="950" dirty="0">
                <a:solidFill>
                  <a:srgbClr val="384653"/>
                </a:solidFill>
                <a:latin typeface="Montserrat" pitchFamily="34" charset="0"/>
                <a:ea typeface="Montserrat" pitchFamily="34" charset="-122"/>
                <a:cs typeface="Montserrat" pitchFamily="34" charset="-120"/>
              </a:rPr>
              <a:t>Ngôn ngữ lập trình chính với hệ thống kiểu tĩnh, giúp phát hiện lỗi sớm và nâng cao trải nghiệm lập trình.</a:t>
            </a:r>
            <a:endParaRPr lang="en-US" sz="950" dirty="0"/>
          </a:p>
        </p:txBody>
      </p:sp>
      <p:pic>
        <p:nvPicPr>
          <p:cNvPr id="10" name="Image 2" descr="preencoded.png"/>
          <p:cNvPicPr>
            <a:picLocks noChangeAspect="1"/>
          </p:cNvPicPr>
          <p:nvPr/>
        </p:nvPicPr>
        <p:blipFill>
          <a:blip r:embed="rId5"/>
          <a:stretch>
            <a:fillRect/>
          </a:stretch>
        </p:blipFill>
        <p:spPr>
          <a:xfrm>
            <a:off x="429935" y="2796183"/>
            <a:ext cx="245626" cy="245626"/>
          </a:xfrm>
          <a:prstGeom prst="rect">
            <a:avLst/>
          </a:prstGeom>
        </p:spPr>
      </p:pic>
      <p:sp>
        <p:nvSpPr>
          <p:cNvPr id="11" name="Text 6"/>
          <p:cNvSpPr/>
          <p:nvPr/>
        </p:nvSpPr>
        <p:spPr>
          <a:xfrm>
            <a:off x="429935" y="3195280"/>
            <a:ext cx="1616393" cy="202049"/>
          </a:xfrm>
          <a:prstGeom prst="rect">
            <a:avLst/>
          </a:prstGeom>
          <a:noFill/>
          <a:ln/>
        </p:spPr>
        <p:txBody>
          <a:bodyPr wrap="none" lIns="0" tIns="0" rIns="0" bIns="0" rtlCol="0" anchor="t"/>
          <a:lstStyle/>
          <a:p>
            <a:pPr marL="0" indent="0" algn="l">
              <a:lnSpc>
                <a:spcPts val="1550"/>
              </a:lnSpc>
              <a:buNone/>
            </a:pPr>
            <a:r>
              <a:rPr lang="en-US" sz="1250" b="1" dirty="0">
                <a:solidFill>
                  <a:srgbClr val="384653"/>
                </a:solidFill>
                <a:latin typeface="Barlow Bold" pitchFamily="34" charset="0"/>
                <a:ea typeface="Barlow Bold" pitchFamily="34" charset="-122"/>
                <a:cs typeface="Barlow Bold" pitchFamily="34" charset="-120"/>
              </a:rPr>
              <a:t>MySQL</a:t>
            </a:r>
            <a:endParaRPr lang="en-US" sz="1250" dirty="0"/>
          </a:p>
        </p:txBody>
      </p:sp>
      <p:sp>
        <p:nvSpPr>
          <p:cNvPr id="12" name="Text 7"/>
          <p:cNvSpPr/>
          <p:nvPr/>
        </p:nvSpPr>
        <p:spPr>
          <a:xfrm>
            <a:off x="429935" y="3471029"/>
            <a:ext cx="6808470" cy="196572"/>
          </a:xfrm>
          <a:prstGeom prst="rect">
            <a:avLst/>
          </a:prstGeom>
          <a:noFill/>
          <a:ln/>
        </p:spPr>
        <p:txBody>
          <a:bodyPr wrap="none" lIns="0" tIns="0" rIns="0" bIns="0" rtlCol="0" anchor="t"/>
          <a:lstStyle/>
          <a:p>
            <a:pPr marL="0" indent="0" algn="l">
              <a:lnSpc>
                <a:spcPts val="1500"/>
              </a:lnSpc>
              <a:buNone/>
            </a:pPr>
            <a:r>
              <a:rPr lang="en-US" sz="950" dirty="0">
                <a:solidFill>
                  <a:srgbClr val="384653"/>
                </a:solidFill>
                <a:latin typeface="Montserrat" pitchFamily="34" charset="0"/>
                <a:ea typeface="Montserrat" pitchFamily="34" charset="-122"/>
                <a:cs typeface="Montserrat" pitchFamily="34" charset="-120"/>
              </a:rPr>
              <a:t>Hệ quản trị CSDL quan hệ ổn định, hiệu năng cao, đảm bảo tính toàn vẹn dữ liệu cho ứng dụng.</a:t>
            </a:r>
            <a:endParaRPr lang="en-US" sz="950" dirty="0"/>
          </a:p>
        </p:txBody>
      </p:sp>
      <p:pic>
        <p:nvPicPr>
          <p:cNvPr id="13" name="Image 3" descr="preencoded.png"/>
          <p:cNvPicPr>
            <a:picLocks noChangeAspect="1"/>
          </p:cNvPicPr>
          <p:nvPr/>
        </p:nvPicPr>
        <p:blipFill>
          <a:blip r:embed="rId6"/>
          <a:stretch>
            <a:fillRect/>
          </a:stretch>
        </p:blipFill>
        <p:spPr>
          <a:xfrm>
            <a:off x="7391876" y="2796183"/>
            <a:ext cx="245626" cy="245626"/>
          </a:xfrm>
          <a:prstGeom prst="rect">
            <a:avLst/>
          </a:prstGeom>
        </p:spPr>
      </p:pic>
      <p:sp>
        <p:nvSpPr>
          <p:cNvPr id="14" name="Text 8"/>
          <p:cNvSpPr/>
          <p:nvPr/>
        </p:nvSpPr>
        <p:spPr>
          <a:xfrm>
            <a:off x="7391876" y="3195280"/>
            <a:ext cx="1796653" cy="202049"/>
          </a:xfrm>
          <a:prstGeom prst="rect">
            <a:avLst/>
          </a:prstGeom>
          <a:noFill/>
          <a:ln/>
        </p:spPr>
        <p:txBody>
          <a:bodyPr wrap="none" lIns="0" tIns="0" rIns="0" bIns="0" rtlCol="0" anchor="t"/>
          <a:lstStyle/>
          <a:p>
            <a:pPr marL="0" indent="0" algn="l">
              <a:lnSpc>
                <a:spcPts val="1550"/>
              </a:lnSpc>
              <a:buNone/>
            </a:pPr>
            <a:r>
              <a:rPr lang="en-US" sz="1250" b="1" dirty="0">
                <a:solidFill>
                  <a:srgbClr val="384653"/>
                </a:solidFill>
                <a:latin typeface="Barlow Bold" pitchFamily="34" charset="0"/>
                <a:ea typeface="Barlow Bold" pitchFamily="34" charset="-122"/>
                <a:cs typeface="Barlow Bold" pitchFamily="34" charset="-120"/>
              </a:rPr>
              <a:t>TailwindCSS &amp; shadcn/ui</a:t>
            </a:r>
            <a:endParaRPr lang="en-US" sz="1250" dirty="0"/>
          </a:p>
        </p:txBody>
      </p:sp>
      <p:sp>
        <p:nvSpPr>
          <p:cNvPr id="15" name="Text 9"/>
          <p:cNvSpPr/>
          <p:nvPr/>
        </p:nvSpPr>
        <p:spPr>
          <a:xfrm>
            <a:off x="7391876" y="3471029"/>
            <a:ext cx="6808589" cy="393144"/>
          </a:xfrm>
          <a:prstGeom prst="rect">
            <a:avLst/>
          </a:prstGeom>
          <a:noFill/>
          <a:ln/>
        </p:spPr>
        <p:txBody>
          <a:bodyPr wrap="square" lIns="0" tIns="0" rIns="0" bIns="0" rtlCol="0" anchor="t"/>
          <a:lstStyle/>
          <a:p>
            <a:pPr marL="0" indent="0" algn="l">
              <a:lnSpc>
                <a:spcPts val="1500"/>
              </a:lnSpc>
              <a:buNone/>
            </a:pPr>
            <a:r>
              <a:rPr lang="en-US" sz="950" dirty="0">
                <a:solidFill>
                  <a:srgbClr val="384653"/>
                </a:solidFill>
                <a:latin typeface="Montserrat" pitchFamily="34" charset="0"/>
                <a:ea typeface="Montserrat" pitchFamily="34" charset="-122"/>
                <a:cs typeface="Montserrat" pitchFamily="34" charset="-120"/>
              </a:rPr>
              <a:t>Bộ công cụ xây dựng giao diện nhanh chóng, linh hoạt và đẹp mắt, tuân thủ các tiêu chuẩn về khả năng truy cập.</a:t>
            </a:r>
            <a:endParaRPr lang="en-US" sz="950" dirty="0"/>
          </a:p>
        </p:txBody>
      </p:sp>
      <p:pic>
        <p:nvPicPr>
          <p:cNvPr id="16" name="Image 4" descr="preencoded.png"/>
          <p:cNvPicPr>
            <a:picLocks noChangeAspect="1"/>
          </p:cNvPicPr>
          <p:nvPr/>
        </p:nvPicPr>
        <p:blipFill>
          <a:blip r:embed="rId7"/>
          <a:stretch>
            <a:fillRect/>
          </a:stretch>
        </p:blipFill>
        <p:spPr>
          <a:xfrm>
            <a:off x="429935" y="4171236"/>
            <a:ext cx="245626" cy="245626"/>
          </a:xfrm>
          <a:prstGeom prst="rect">
            <a:avLst/>
          </a:prstGeom>
        </p:spPr>
      </p:pic>
      <p:sp>
        <p:nvSpPr>
          <p:cNvPr id="17" name="Text 10"/>
          <p:cNvSpPr/>
          <p:nvPr/>
        </p:nvSpPr>
        <p:spPr>
          <a:xfrm>
            <a:off x="429935" y="4570333"/>
            <a:ext cx="1616393" cy="202049"/>
          </a:xfrm>
          <a:prstGeom prst="rect">
            <a:avLst/>
          </a:prstGeom>
          <a:noFill/>
          <a:ln/>
        </p:spPr>
        <p:txBody>
          <a:bodyPr wrap="none" lIns="0" tIns="0" rIns="0" bIns="0" rtlCol="0" anchor="t"/>
          <a:lstStyle/>
          <a:p>
            <a:pPr marL="0" indent="0" algn="l">
              <a:lnSpc>
                <a:spcPts val="1550"/>
              </a:lnSpc>
              <a:buNone/>
            </a:pPr>
            <a:r>
              <a:rPr lang="en-US" sz="1250" b="1" dirty="0">
                <a:solidFill>
                  <a:srgbClr val="384653"/>
                </a:solidFill>
                <a:latin typeface="Barlow Bold" pitchFamily="34" charset="0"/>
                <a:ea typeface="Barlow Bold" pitchFamily="34" charset="-122"/>
                <a:cs typeface="Barlow Bold" pitchFamily="34" charset="-120"/>
              </a:rPr>
              <a:t>NextAuth.js</a:t>
            </a:r>
            <a:endParaRPr lang="en-US" sz="1250" dirty="0"/>
          </a:p>
        </p:txBody>
      </p:sp>
      <p:sp>
        <p:nvSpPr>
          <p:cNvPr id="18" name="Text 11"/>
          <p:cNvSpPr/>
          <p:nvPr/>
        </p:nvSpPr>
        <p:spPr>
          <a:xfrm>
            <a:off x="429935" y="4846082"/>
            <a:ext cx="6808470" cy="196572"/>
          </a:xfrm>
          <a:prstGeom prst="rect">
            <a:avLst/>
          </a:prstGeom>
          <a:noFill/>
          <a:ln/>
        </p:spPr>
        <p:txBody>
          <a:bodyPr wrap="none" lIns="0" tIns="0" rIns="0" bIns="0" rtlCol="0" anchor="t"/>
          <a:lstStyle/>
          <a:p>
            <a:pPr marL="0" indent="0" algn="l">
              <a:lnSpc>
                <a:spcPts val="1500"/>
              </a:lnSpc>
              <a:buNone/>
            </a:pPr>
            <a:r>
              <a:rPr lang="en-US" sz="950" dirty="0">
                <a:solidFill>
                  <a:srgbClr val="384653"/>
                </a:solidFill>
                <a:latin typeface="Montserrat" pitchFamily="34" charset="0"/>
                <a:ea typeface="Montserrat" pitchFamily="34" charset="-122"/>
                <a:cs typeface="Montserrat" pitchFamily="34" charset="-120"/>
              </a:rPr>
              <a:t>Giải pháp xác thực toàn diện, hỗ trợ nhiều phương thức đăng nhập và quản lý phiên làm việc an toàn.</a:t>
            </a:r>
            <a:endParaRPr lang="en-US" sz="950" dirty="0"/>
          </a:p>
        </p:txBody>
      </p:sp>
      <p:pic>
        <p:nvPicPr>
          <p:cNvPr id="19" name="Image 5" descr="preencoded.png"/>
          <p:cNvPicPr>
            <a:picLocks noChangeAspect="1"/>
          </p:cNvPicPr>
          <p:nvPr/>
        </p:nvPicPr>
        <p:blipFill>
          <a:blip r:embed="rId8"/>
          <a:stretch>
            <a:fillRect/>
          </a:stretch>
        </p:blipFill>
        <p:spPr>
          <a:xfrm>
            <a:off x="7391876" y="4171236"/>
            <a:ext cx="245626" cy="245626"/>
          </a:xfrm>
          <a:prstGeom prst="rect">
            <a:avLst/>
          </a:prstGeom>
        </p:spPr>
      </p:pic>
      <p:sp>
        <p:nvSpPr>
          <p:cNvPr id="20" name="Text 12"/>
          <p:cNvSpPr/>
          <p:nvPr/>
        </p:nvSpPr>
        <p:spPr>
          <a:xfrm>
            <a:off x="7391876" y="4570333"/>
            <a:ext cx="1616393" cy="202049"/>
          </a:xfrm>
          <a:prstGeom prst="rect">
            <a:avLst/>
          </a:prstGeom>
          <a:noFill/>
          <a:ln/>
        </p:spPr>
        <p:txBody>
          <a:bodyPr wrap="none" lIns="0" tIns="0" rIns="0" bIns="0" rtlCol="0" anchor="t"/>
          <a:lstStyle/>
          <a:p>
            <a:pPr marL="0" indent="0" algn="l">
              <a:lnSpc>
                <a:spcPts val="1550"/>
              </a:lnSpc>
              <a:buNone/>
            </a:pPr>
            <a:r>
              <a:rPr lang="en-US" sz="1250" b="1" dirty="0">
                <a:solidFill>
                  <a:srgbClr val="384653"/>
                </a:solidFill>
                <a:latin typeface="Barlow Bold" pitchFamily="34" charset="0"/>
                <a:ea typeface="Barlow Bold" pitchFamily="34" charset="-122"/>
                <a:cs typeface="Barlow Bold" pitchFamily="34" charset="-120"/>
              </a:rPr>
              <a:t>Google Gemini API</a:t>
            </a:r>
            <a:endParaRPr lang="en-US" sz="1250" dirty="0"/>
          </a:p>
        </p:txBody>
      </p:sp>
      <p:sp>
        <p:nvSpPr>
          <p:cNvPr id="21" name="Text 13"/>
          <p:cNvSpPr/>
          <p:nvPr/>
        </p:nvSpPr>
        <p:spPr>
          <a:xfrm>
            <a:off x="7391876" y="4846082"/>
            <a:ext cx="6808589" cy="196572"/>
          </a:xfrm>
          <a:prstGeom prst="rect">
            <a:avLst/>
          </a:prstGeom>
          <a:noFill/>
          <a:ln/>
        </p:spPr>
        <p:txBody>
          <a:bodyPr wrap="none" lIns="0" tIns="0" rIns="0" bIns="0" rtlCol="0" anchor="t"/>
          <a:lstStyle/>
          <a:p>
            <a:pPr marL="0" indent="0" algn="l">
              <a:lnSpc>
                <a:spcPts val="1500"/>
              </a:lnSpc>
              <a:buNone/>
            </a:pPr>
            <a:r>
              <a:rPr lang="en-US" sz="950" dirty="0">
                <a:solidFill>
                  <a:srgbClr val="384653"/>
                </a:solidFill>
                <a:latin typeface="Montserrat" pitchFamily="34" charset="0"/>
                <a:ea typeface="Montserrat" pitchFamily="34" charset="-122"/>
                <a:cs typeface="Montserrat" pitchFamily="34" charset="-120"/>
              </a:rPr>
              <a:t>Trái tim của các tính năng thông minh, cung cấp khả năng gợi ý ý tưởng, tạo sinh nội dung và ảnh bìa.</a:t>
            </a:r>
            <a:endParaRPr lang="en-US" sz="950" dirty="0"/>
          </a:p>
        </p:txBody>
      </p:sp>
      <p:pic>
        <p:nvPicPr>
          <p:cNvPr id="22" name="Image 6" descr="preencoded.png"/>
          <p:cNvPicPr>
            <a:picLocks noChangeAspect="1"/>
          </p:cNvPicPr>
          <p:nvPr/>
        </p:nvPicPr>
        <p:blipFill>
          <a:blip r:embed="rId9"/>
          <a:stretch>
            <a:fillRect/>
          </a:stretch>
        </p:blipFill>
        <p:spPr>
          <a:xfrm>
            <a:off x="429935" y="5349716"/>
            <a:ext cx="245626" cy="245626"/>
          </a:xfrm>
          <a:prstGeom prst="rect">
            <a:avLst/>
          </a:prstGeom>
        </p:spPr>
      </p:pic>
      <p:sp>
        <p:nvSpPr>
          <p:cNvPr id="23" name="Text 14"/>
          <p:cNvSpPr/>
          <p:nvPr/>
        </p:nvSpPr>
        <p:spPr>
          <a:xfrm>
            <a:off x="429935" y="5748814"/>
            <a:ext cx="1895237" cy="202049"/>
          </a:xfrm>
          <a:prstGeom prst="rect">
            <a:avLst/>
          </a:prstGeom>
          <a:noFill/>
          <a:ln/>
        </p:spPr>
        <p:txBody>
          <a:bodyPr wrap="none" lIns="0" tIns="0" rIns="0" bIns="0" rtlCol="0" anchor="t"/>
          <a:lstStyle/>
          <a:p>
            <a:pPr marL="0" indent="0" algn="l">
              <a:lnSpc>
                <a:spcPts val="1550"/>
              </a:lnSpc>
              <a:buNone/>
            </a:pPr>
            <a:r>
              <a:rPr lang="en-US" sz="1250" b="1" dirty="0">
                <a:solidFill>
                  <a:srgbClr val="384653"/>
                </a:solidFill>
                <a:latin typeface="Barlow Bold" pitchFamily="34" charset="0"/>
                <a:ea typeface="Barlow Bold" pitchFamily="34" charset="-122"/>
                <a:cs typeface="Barlow Bold" pitchFamily="34" charset="-120"/>
              </a:rPr>
              <a:t>Docker &amp; Docker Compose</a:t>
            </a:r>
            <a:endParaRPr lang="en-US" sz="1250" dirty="0"/>
          </a:p>
        </p:txBody>
      </p:sp>
      <p:sp>
        <p:nvSpPr>
          <p:cNvPr id="24" name="Text 15"/>
          <p:cNvSpPr/>
          <p:nvPr/>
        </p:nvSpPr>
        <p:spPr>
          <a:xfrm>
            <a:off x="429935" y="6024563"/>
            <a:ext cx="6808470" cy="393144"/>
          </a:xfrm>
          <a:prstGeom prst="rect">
            <a:avLst/>
          </a:prstGeom>
          <a:noFill/>
          <a:ln/>
        </p:spPr>
        <p:txBody>
          <a:bodyPr wrap="square" lIns="0" tIns="0" rIns="0" bIns="0" rtlCol="0" anchor="t"/>
          <a:lstStyle/>
          <a:p>
            <a:pPr marL="0" indent="0" algn="l">
              <a:lnSpc>
                <a:spcPts val="1500"/>
              </a:lnSpc>
              <a:buNone/>
            </a:pPr>
            <a:r>
              <a:rPr lang="en-US" sz="950" dirty="0">
                <a:solidFill>
                  <a:srgbClr val="384653"/>
                </a:solidFill>
                <a:latin typeface="Montserrat" pitchFamily="34" charset="0"/>
                <a:ea typeface="Montserrat" pitchFamily="34" charset="-122"/>
                <a:cs typeface="Montserrat" pitchFamily="34" charset="-120"/>
              </a:rPr>
              <a:t>Công cụ đóng gói và quản lý môi trường ứng dụng, đảm bảo tính nhất quán và dễ dàng triển khai trên các môi trường.</a:t>
            </a:r>
            <a:endParaRPr lang="en-US" sz="950" dirty="0"/>
          </a:p>
        </p:txBody>
      </p:sp>
      <p:pic>
        <p:nvPicPr>
          <p:cNvPr id="25" name="Image 7" descr="preencoded.png"/>
          <p:cNvPicPr>
            <a:picLocks noChangeAspect="1"/>
          </p:cNvPicPr>
          <p:nvPr/>
        </p:nvPicPr>
        <p:blipFill>
          <a:blip r:embed="rId10"/>
          <a:stretch>
            <a:fillRect/>
          </a:stretch>
        </p:blipFill>
        <p:spPr>
          <a:xfrm>
            <a:off x="7391876" y="5349716"/>
            <a:ext cx="245626" cy="245626"/>
          </a:xfrm>
          <a:prstGeom prst="rect">
            <a:avLst/>
          </a:prstGeom>
        </p:spPr>
      </p:pic>
      <p:sp>
        <p:nvSpPr>
          <p:cNvPr id="26" name="Text 16"/>
          <p:cNvSpPr/>
          <p:nvPr/>
        </p:nvSpPr>
        <p:spPr>
          <a:xfrm>
            <a:off x="7391876" y="5748814"/>
            <a:ext cx="1616393" cy="202049"/>
          </a:xfrm>
          <a:prstGeom prst="rect">
            <a:avLst/>
          </a:prstGeom>
          <a:noFill/>
          <a:ln/>
        </p:spPr>
        <p:txBody>
          <a:bodyPr wrap="none" lIns="0" tIns="0" rIns="0" bIns="0" rtlCol="0" anchor="t"/>
          <a:lstStyle/>
          <a:p>
            <a:pPr marL="0" indent="0" algn="l">
              <a:lnSpc>
                <a:spcPts val="1550"/>
              </a:lnSpc>
              <a:buNone/>
            </a:pPr>
            <a:r>
              <a:rPr lang="en-US" sz="1250" b="1" dirty="0">
                <a:solidFill>
                  <a:srgbClr val="384653"/>
                </a:solidFill>
                <a:latin typeface="Barlow Bold" pitchFamily="34" charset="0"/>
                <a:ea typeface="Barlow Bold" pitchFamily="34" charset="-122"/>
                <a:cs typeface="Barlow Bold" pitchFamily="34" charset="-120"/>
              </a:rPr>
              <a:t>GitHub Actions</a:t>
            </a:r>
            <a:endParaRPr lang="en-US" sz="1250" dirty="0"/>
          </a:p>
        </p:txBody>
      </p:sp>
      <p:sp>
        <p:nvSpPr>
          <p:cNvPr id="27" name="Text 17"/>
          <p:cNvSpPr/>
          <p:nvPr/>
        </p:nvSpPr>
        <p:spPr>
          <a:xfrm>
            <a:off x="7391876" y="6024563"/>
            <a:ext cx="6808589" cy="196572"/>
          </a:xfrm>
          <a:prstGeom prst="rect">
            <a:avLst/>
          </a:prstGeom>
          <a:noFill/>
          <a:ln/>
        </p:spPr>
        <p:txBody>
          <a:bodyPr wrap="none" lIns="0" tIns="0" rIns="0" bIns="0" rtlCol="0" anchor="t"/>
          <a:lstStyle/>
          <a:p>
            <a:pPr marL="0" indent="0" algn="l">
              <a:lnSpc>
                <a:spcPts val="1500"/>
              </a:lnSpc>
              <a:buNone/>
            </a:pPr>
            <a:r>
              <a:rPr lang="en-US" sz="950" dirty="0">
                <a:solidFill>
                  <a:srgbClr val="384653"/>
                </a:solidFill>
                <a:latin typeface="Montserrat" pitchFamily="34" charset="0"/>
                <a:ea typeface="Montserrat" pitchFamily="34" charset="-122"/>
                <a:cs typeface="Montserrat" pitchFamily="34" charset="-120"/>
              </a:rPr>
              <a:t>Nền tảng tự động hóa quy trình CI/CD, giúp tự động build, kiểm thử và triển khai mã nguồn hiệu quả.</a:t>
            </a:r>
            <a:endParaRPr lang="en-US" sz="950" dirty="0"/>
          </a:p>
        </p:txBody>
      </p:sp>
      <p:pic>
        <p:nvPicPr>
          <p:cNvPr id="28" name="Image 8" descr="preencoded.png"/>
          <p:cNvPicPr>
            <a:picLocks noChangeAspect="1"/>
          </p:cNvPicPr>
          <p:nvPr/>
        </p:nvPicPr>
        <p:blipFill>
          <a:blip r:embed="rId11"/>
          <a:stretch>
            <a:fillRect/>
          </a:stretch>
        </p:blipFill>
        <p:spPr>
          <a:xfrm>
            <a:off x="429935" y="6724769"/>
            <a:ext cx="245626" cy="245626"/>
          </a:xfrm>
          <a:prstGeom prst="rect">
            <a:avLst/>
          </a:prstGeom>
        </p:spPr>
      </p:pic>
      <p:sp>
        <p:nvSpPr>
          <p:cNvPr id="29" name="Text 18"/>
          <p:cNvSpPr/>
          <p:nvPr/>
        </p:nvSpPr>
        <p:spPr>
          <a:xfrm>
            <a:off x="429935" y="7123867"/>
            <a:ext cx="1616393" cy="202049"/>
          </a:xfrm>
          <a:prstGeom prst="rect">
            <a:avLst/>
          </a:prstGeom>
          <a:noFill/>
          <a:ln/>
        </p:spPr>
        <p:txBody>
          <a:bodyPr wrap="none" lIns="0" tIns="0" rIns="0" bIns="0" rtlCol="0" anchor="t"/>
          <a:lstStyle/>
          <a:p>
            <a:pPr marL="0" indent="0" algn="l">
              <a:lnSpc>
                <a:spcPts val="1550"/>
              </a:lnSpc>
              <a:buNone/>
            </a:pPr>
            <a:r>
              <a:rPr lang="en-US" sz="1250" b="1" dirty="0">
                <a:solidFill>
                  <a:srgbClr val="384653"/>
                </a:solidFill>
                <a:latin typeface="Barlow Bold" pitchFamily="34" charset="0"/>
                <a:ea typeface="Barlow Bold" pitchFamily="34" charset="-122"/>
                <a:cs typeface="Barlow Bold" pitchFamily="34" charset="-120"/>
              </a:rPr>
              <a:t>VNPay</a:t>
            </a:r>
            <a:endParaRPr lang="en-US" sz="1250" dirty="0"/>
          </a:p>
        </p:txBody>
      </p:sp>
      <p:sp>
        <p:nvSpPr>
          <p:cNvPr id="30" name="Text 19"/>
          <p:cNvSpPr/>
          <p:nvPr/>
        </p:nvSpPr>
        <p:spPr>
          <a:xfrm>
            <a:off x="429935" y="7399615"/>
            <a:ext cx="6808470" cy="196572"/>
          </a:xfrm>
          <a:prstGeom prst="rect">
            <a:avLst/>
          </a:prstGeom>
          <a:noFill/>
          <a:ln/>
        </p:spPr>
        <p:txBody>
          <a:bodyPr wrap="none" lIns="0" tIns="0" rIns="0" bIns="0" rtlCol="0" anchor="t"/>
          <a:lstStyle/>
          <a:p>
            <a:pPr marL="0" indent="0" algn="l">
              <a:lnSpc>
                <a:spcPts val="1500"/>
              </a:lnSpc>
              <a:buNone/>
            </a:pPr>
            <a:r>
              <a:rPr lang="en-US" sz="950" dirty="0">
                <a:solidFill>
                  <a:srgbClr val="384653"/>
                </a:solidFill>
                <a:latin typeface="Montserrat" pitchFamily="34" charset="0"/>
                <a:ea typeface="Montserrat" pitchFamily="34" charset="-122"/>
                <a:cs typeface="Montserrat" pitchFamily="34" charset="-120"/>
              </a:rPr>
              <a:t>Cổng thanh toán tích hợp để xử lý các giao dịch cho các gói tính năng cao cấp tại thị trường Việt Nam.</a:t>
            </a:r>
            <a:endParaRPr lang="en-US" sz="950" dirty="0"/>
          </a:p>
        </p:txBody>
      </p:sp>
      <p:pic>
        <p:nvPicPr>
          <p:cNvPr id="31" name="Image 9" descr="preencoded.png"/>
          <p:cNvPicPr>
            <a:picLocks noChangeAspect="1"/>
          </p:cNvPicPr>
          <p:nvPr/>
        </p:nvPicPr>
        <p:blipFill>
          <a:blip r:embed="rId12"/>
          <a:stretch>
            <a:fillRect/>
          </a:stretch>
        </p:blipFill>
        <p:spPr>
          <a:xfrm>
            <a:off x="7391876" y="6724769"/>
            <a:ext cx="245626" cy="245626"/>
          </a:xfrm>
          <a:prstGeom prst="rect">
            <a:avLst/>
          </a:prstGeom>
        </p:spPr>
      </p:pic>
      <p:sp>
        <p:nvSpPr>
          <p:cNvPr id="32" name="Text 20"/>
          <p:cNvSpPr/>
          <p:nvPr/>
        </p:nvSpPr>
        <p:spPr>
          <a:xfrm>
            <a:off x="7391876" y="7123867"/>
            <a:ext cx="2122765" cy="202049"/>
          </a:xfrm>
          <a:prstGeom prst="rect">
            <a:avLst/>
          </a:prstGeom>
          <a:noFill/>
          <a:ln/>
        </p:spPr>
        <p:txBody>
          <a:bodyPr wrap="none" lIns="0" tIns="0" rIns="0" bIns="0" rtlCol="0" anchor="t"/>
          <a:lstStyle/>
          <a:p>
            <a:pPr marL="0" indent="0" algn="l">
              <a:lnSpc>
                <a:spcPts val="1550"/>
              </a:lnSpc>
              <a:buNone/>
            </a:pPr>
            <a:r>
              <a:rPr lang="en-US" sz="1250" b="1" dirty="0">
                <a:solidFill>
                  <a:srgbClr val="384653"/>
                </a:solidFill>
                <a:latin typeface="Barlow Bold" pitchFamily="34" charset="0"/>
                <a:ea typeface="Barlow Bold" pitchFamily="34" charset="-122"/>
                <a:cs typeface="Barlow Bold" pitchFamily="34" charset="-120"/>
              </a:rPr>
              <a:t>Model Context Protocol (MCP)</a:t>
            </a:r>
            <a:endParaRPr lang="en-US" sz="1250" dirty="0"/>
          </a:p>
        </p:txBody>
      </p:sp>
      <p:sp>
        <p:nvSpPr>
          <p:cNvPr id="33" name="Text 21"/>
          <p:cNvSpPr/>
          <p:nvPr/>
        </p:nvSpPr>
        <p:spPr>
          <a:xfrm>
            <a:off x="7391876" y="7399615"/>
            <a:ext cx="6808589" cy="196572"/>
          </a:xfrm>
          <a:prstGeom prst="rect">
            <a:avLst/>
          </a:prstGeom>
          <a:noFill/>
          <a:ln/>
        </p:spPr>
        <p:txBody>
          <a:bodyPr wrap="none" lIns="0" tIns="0" rIns="0" bIns="0" rtlCol="0" anchor="t"/>
          <a:lstStyle/>
          <a:p>
            <a:pPr marL="0" indent="0" algn="l">
              <a:lnSpc>
                <a:spcPts val="1500"/>
              </a:lnSpc>
              <a:buNone/>
            </a:pPr>
            <a:r>
              <a:rPr lang="en-US" sz="950" dirty="0">
                <a:solidFill>
                  <a:srgbClr val="384653"/>
                </a:solidFill>
                <a:latin typeface="Montserrat" pitchFamily="34" charset="0"/>
                <a:ea typeface="Montserrat" pitchFamily="34" charset="-122"/>
                <a:cs typeface="Montserrat" pitchFamily="34" charset="-120"/>
              </a:rPr>
              <a:t>Giao thức chuẩn hóa cho phép các trợ lý AI bên ngoài tương tác và điều khiển chức năng của ứng dụng.</a:t>
            </a:r>
            <a:endParaRPr lang="en-US" sz="950" dirty="0"/>
          </a:p>
        </p:txBody>
      </p:sp>
    </p:spTree>
  </p:cSld>
  <p:clrMapOvr>
    <a:masterClrMapping/>
  </p:clrMapOvr>
</p:sld>
</file>

<file path=ppt/theme/theme1.xml><?xml version="1.0" encoding="utf-8"?>
<a:theme xmlns:a="http://schemas.openxmlformats.org/drawingml/2006/main" name="Đô thị lớn">
  <a:themeElements>
    <a:clrScheme name="Đô thị lớ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Đô thị lớ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Đô thị lớ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Metropolitan</Template>
  <TotalTime>7</TotalTime>
  <Words>3105</Words>
  <Application>Microsoft Office PowerPoint</Application>
  <PresentationFormat>Tùy chỉnh</PresentationFormat>
  <Paragraphs>501</Paragraphs>
  <Slides>22</Slides>
  <Notes>22</Notes>
  <HiddenSlides>0</HiddenSlides>
  <MMClips>0</MMClips>
  <ScaleCrop>false</ScaleCrop>
  <HeadingPairs>
    <vt:vector size="6" baseType="variant">
      <vt:variant>
        <vt:lpstr>Phông được Dùng</vt:lpstr>
      </vt:variant>
      <vt:variant>
        <vt:i4>5</vt:i4>
      </vt:variant>
      <vt:variant>
        <vt:lpstr>Chủ đề</vt:lpstr>
      </vt:variant>
      <vt:variant>
        <vt:i4>1</vt:i4>
      </vt:variant>
      <vt:variant>
        <vt:lpstr>Tiêu đề Bản chiếu</vt:lpstr>
      </vt:variant>
      <vt:variant>
        <vt:i4>22</vt:i4>
      </vt:variant>
    </vt:vector>
  </HeadingPairs>
  <TitlesOfParts>
    <vt:vector size="28" baseType="lpstr">
      <vt:lpstr>Times New Roman</vt:lpstr>
      <vt:lpstr>Montserrat</vt:lpstr>
      <vt:lpstr>Calibri Light</vt:lpstr>
      <vt:lpstr>Barlow Bold</vt:lpstr>
      <vt:lpstr>Arial</vt:lpstr>
      <vt:lpstr>Đô thị lớn</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Nguyen Phu Vinh</cp:lastModifiedBy>
  <cp:revision>6</cp:revision>
  <dcterms:created xsi:type="dcterms:W3CDTF">2025-07-24T16:19:19Z</dcterms:created>
  <dcterms:modified xsi:type="dcterms:W3CDTF">2025-07-24T16:33:11Z</dcterms:modified>
</cp:coreProperties>
</file>